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8" r:id="rId5"/>
    <p:sldId id="276" r:id="rId6"/>
    <p:sldId id="257" r:id="rId7"/>
    <p:sldId id="292" r:id="rId8"/>
    <p:sldId id="322" r:id="rId9"/>
    <p:sldId id="323" r:id="rId10"/>
    <p:sldId id="314" r:id="rId11"/>
    <p:sldId id="324" r:id="rId12"/>
    <p:sldId id="313" r:id="rId13"/>
    <p:sldId id="281" r:id="rId14"/>
    <p:sldId id="309" r:id="rId15"/>
    <p:sldId id="300" r:id="rId16"/>
    <p:sldId id="304" r:id="rId17"/>
    <p:sldId id="321" r:id="rId18"/>
    <p:sldId id="318" r:id="rId19"/>
    <p:sldId id="308" r:id="rId20"/>
    <p:sldId id="315" r:id="rId21"/>
    <p:sldId id="319" r:id="rId22"/>
    <p:sldId id="310" r:id="rId23"/>
    <p:sldId id="311" r:id="rId24"/>
    <p:sldId id="320" r:id="rId25"/>
    <p:sldId id="283" r:id="rId26"/>
    <p:sldId id="317" r:id="rId27"/>
    <p:sldId id="293"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C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3864"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0" tIns="46151" rIns="92300" bIns="46151"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300" tIns="46151" rIns="92300" bIns="46151" rtlCol="0"/>
          <a:lstStyle>
            <a:lvl1pPr algn="r">
              <a:defRPr sz="1200"/>
            </a:lvl1pPr>
          </a:lstStyle>
          <a:p>
            <a:fld id="{865CC1FD-3410-4307-89AC-0D22639510C8}" type="datetimeFigureOut">
              <a:rPr lang="en-US" smtClean="0"/>
              <a:t>3/22/2018</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300" tIns="46151" rIns="92300" bIns="46151"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300" tIns="46151" rIns="92300"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300" tIns="46151" rIns="92300"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0" tIns="46151" rIns="92300" bIns="46151" rtlCol="0" anchor="b"/>
          <a:lstStyle>
            <a:lvl1pPr algn="r">
              <a:defRPr sz="1200"/>
            </a:lvl1pPr>
          </a:lstStyle>
          <a:p>
            <a:fld id="{C91EB1C9-7CA6-4DAA-85F4-9DBE9FA595A6}" type="slidenum">
              <a:rPr lang="en-US" smtClean="0"/>
              <a:t>‹#›</a:t>
            </a:fld>
            <a:endParaRPr lang="en-US"/>
          </a:p>
        </p:txBody>
      </p:sp>
    </p:spTree>
    <p:extLst>
      <p:ext uri="{BB962C8B-B14F-4D97-AF65-F5344CB8AC3E}">
        <p14:creationId xmlns:p14="http://schemas.microsoft.com/office/powerpoint/2010/main" val="4250755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tore.behrmanhouse.com/index.php/hebrew-in-harmony-aleinu.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EB1C9-7CA6-4DAA-85F4-9DBE9FA595A6}" type="slidenum">
              <a:rPr lang="en-US" smtClean="0"/>
              <a:t>1</a:t>
            </a:fld>
            <a:endParaRPr lang="en-US"/>
          </a:p>
        </p:txBody>
      </p:sp>
    </p:spTree>
    <p:extLst>
      <p:ext uri="{BB962C8B-B14F-4D97-AF65-F5344CB8AC3E}">
        <p14:creationId xmlns:p14="http://schemas.microsoft.com/office/powerpoint/2010/main" val="3604065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696">
              <a:defRPr/>
            </a:pPr>
            <a:r>
              <a:rPr lang="en-US" dirty="0"/>
              <a:t>Just a sampling of activities from one lesson. Everything we say here is in the Curriculum Core. Show Mi </a:t>
            </a:r>
            <a:r>
              <a:rPr lang="en-US" dirty="0" err="1"/>
              <a:t>Chamochah</a:t>
            </a:r>
            <a:r>
              <a:rPr lang="en-US" dirty="0"/>
              <a:t> in CC.</a:t>
            </a:r>
          </a:p>
          <a:p>
            <a:pPr defTabSz="902696">
              <a:defRPr/>
            </a:pPr>
            <a:endParaRPr lang="en-US" dirty="0"/>
          </a:p>
          <a:p>
            <a:pPr defTabSz="902696">
              <a:defRPr/>
            </a:pPr>
            <a:r>
              <a:rPr lang="en-US" dirty="0"/>
              <a:t>Consider having your teachers present an activity of their choice. Key is for them to see/experience the variety of modalities, how it’s all in the CC, etc. </a:t>
            </a:r>
          </a:p>
          <a:p>
            <a:pPr defTabSz="902696">
              <a:defRPr/>
            </a:pPr>
            <a:endParaRPr lang="en-US" dirty="0"/>
          </a:p>
          <a:p>
            <a:pPr defTabSz="902696">
              <a:defRPr/>
            </a:pPr>
            <a:r>
              <a:rPr lang="en-US" dirty="0"/>
              <a:t>Consider having them role play activities together. Key is to get them engaged. </a:t>
            </a:r>
          </a:p>
          <a:p>
            <a:pPr defTabSz="902696">
              <a:defRPr/>
            </a:pPr>
            <a:endParaRPr lang="en-US" dirty="0"/>
          </a:p>
        </p:txBody>
      </p:sp>
      <p:sp>
        <p:nvSpPr>
          <p:cNvPr id="4" name="Slide Number Placeholder 3"/>
          <p:cNvSpPr>
            <a:spLocks noGrp="1"/>
          </p:cNvSpPr>
          <p:nvPr>
            <p:ph type="sldNum" sz="quarter" idx="10"/>
          </p:nvPr>
        </p:nvSpPr>
        <p:spPr/>
        <p:txBody>
          <a:bodyPr/>
          <a:lstStyle/>
          <a:p>
            <a:fld id="{C91EB1C9-7CA6-4DAA-85F4-9DBE9FA595A6}" type="slidenum">
              <a:rPr lang="en-US" smtClean="0"/>
              <a:t>10</a:t>
            </a:fld>
            <a:endParaRPr lang="en-US"/>
          </a:p>
        </p:txBody>
      </p:sp>
    </p:spTree>
    <p:extLst>
      <p:ext uri="{BB962C8B-B14F-4D97-AF65-F5344CB8AC3E}">
        <p14:creationId xmlns:p14="http://schemas.microsoft.com/office/powerpoint/2010/main" val="258562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696">
              <a:defRPr/>
            </a:pPr>
            <a:endParaRPr lang="en-US" dirty="0"/>
          </a:p>
        </p:txBody>
      </p:sp>
      <p:sp>
        <p:nvSpPr>
          <p:cNvPr id="4" name="Slide Number Placeholder 3"/>
          <p:cNvSpPr>
            <a:spLocks noGrp="1"/>
          </p:cNvSpPr>
          <p:nvPr>
            <p:ph type="sldNum" sz="quarter" idx="10"/>
          </p:nvPr>
        </p:nvSpPr>
        <p:spPr/>
        <p:txBody>
          <a:bodyPr/>
          <a:lstStyle/>
          <a:p>
            <a:fld id="{C91EB1C9-7CA6-4DAA-85F4-9DBE9FA595A6}" type="slidenum">
              <a:rPr lang="en-US" smtClean="0"/>
              <a:t>11</a:t>
            </a:fld>
            <a:endParaRPr lang="en-US"/>
          </a:p>
        </p:txBody>
      </p:sp>
    </p:spTree>
    <p:extLst>
      <p:ext uri="{BB962C8B-B14F-4D97-AF65-F5344CB8AC3E}">
        <p14:creationId xmlns:p14="http://schemas.microsoft.com/office/powerpoint/2010/main" val="2297920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a:t>
            </a:r>
            <a:r>
              <a:rPr lang="en-US" baseline="0" dirty="0"/>
              <a:t> components</a:t>
            </a:r>
            <a:r>
              <a:rPr lang="en-US" dirty="0"/>
              <a:t> </a:t>
            </a:r>
            <a:r>
              <a:rPr lang="en-US" baseline="0" dirty="0"/>
              <a:t>of a typical lesson. All drawn from the CC. </a:t>
            </a:r>
          </a:p>
          <a:p>
            <a:endParaRPr lang="en-US" baseline="0" dirty="0"/>
          </a:p>
          <a:p>
            <a:r>
              <a:rPr lang="en-US" baseline="0" dirty="0"/>
              <a:t>Have teachers look at Mi </a:t>
            </a:r>
            <a:r>
              <a:rPr lang="en-US" baseline="0" dirty="0" err="1"/>
              <a:t>Chamochah</a:t>
            </a:r>
            <a:r>
              <a:rPr lang="en-US" baseline="0" dirty="0"/>
              <a:t> CC lesson plans. </a:t>
            </a:r>
          </a:p>
          <a:p>
            <a:endParaRPr lang="en-US" baseline="0" dirty="0"/>
          </a:p>
          <a:p>
            <a:r>
              <a:rPr lang="en-US" baseline="0" dirty="0"/>
              <a:t>Each lesson begins with a Start activity that kids do when they come into class. You write it on the board. Draws the kids into the new material.</a:t>
            </a:r>
            <a:r>
              <a:rPr lang="en-US" dirty="0"/>
              <a:t> Relates new material to their own lives. </a:t>
            </a:r>
          </a:p>
        </p:txBody>
      </p:sp>
      <p:sp>
        <p:nvSpPr>
          <p:cNvPr id="4" name="Slide Number Placeholder 3"/>
          <p:cNvSpPr>
            <a:spLocks noGrp="1"/>
          </p:cNvSpPr>
          <p:nvPr>
            <p:ph type="sldNum" sz="quarter" idx="10"/>
          </p:nvPr>
        </p:nvSpPr>
        <p:spPr/>
        <p:txBody>
          <a:bodyPr/>
          <a:lstStyle/>
          <a:p>
            <a:fld id="{C91EB1C9-7CA6-4DAA-85F4-9DBE9FA595A6}" type="slidenum">
              <a:rPr lang="en-US" smtClean="0"/>
              <a:t>12</a:t>
            </a:fld>
            <a:endParaRPr lang="en-US"/>
          </a:p>
        </p:txBody>
      </p:sp>
    </p:spTree>
    <p:extLst>
      <p:ext uri="{BB962C8B-B14F-4D97-AF65-F5344CB8AC3E}">
        <p14:creationId xmlns:p14="http://schemas.microsoft.com/office/powerpoint/2010/main" val="4203022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in your own journal, page 3 (can work through it together). The CC tells you what</a:t>
            </a:r>
            <a:r>
              <a:rPr lang="en-US" baseline="0" dirty="0"/>
              <a:t> to do.</a:t>
            </a:r>
            <a:endParaRPr lang="en-US" dirty="0"/>
          </a:p>
        </p:txBody>
      </p:sp>
      <p:sp>
        <p:nvSpPr>
          <p:cNvPr id="4" name="Slide Number Placeholder 3"/>
          <p:cNvSpPr>
            <a:spLocks noGrp="1"/>
          </p:cNvSpPr>
          <p:nvPr>
            <p:ph type="sldNum" sz="quarter" idx="10"/>
          </p:nvPr>
        </p:nvSpPr>
        <p:spPr/>
        <p:txBody>
          <a:bodyPr/>
          <a:lstStyle/>
          <a:p>
            <a:fld id="{C91EB1C9-7CA6-4DAA-85F4-9DBE9FA595A6}" type="slidenum">
              <a:rPr lang="en-US" smtClean="0"/>
              <a:t>13</a:t>
            </a:fld>
            <a:endParaRPr lang="en-US"/>
          </a:p>
        </p:txBody>
      </p:sp>
    </p:spTree>
    <p:extLst>
      <p:ext uri="{BB962C8B-B14F-4D97-AF65-F5344CB8AC3E}">
        <p14:creationId xmlns:p14="http://schemas.microsoft.com/office/powerpoint/2010/main" val="1337008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Out of your seat activity</a:t>
            </a:r>
            <a:r>
              <a:rPr lang="en-US" dirty="0"/>
              <a:t>:</a:t>
            </a:r>
          </a:p>
          <a:p>
            <a:r>
              <a:rPr lang="en-US" dirty="0"/>
              <a:t>Put</a:t>
            </a:r>
            <a:r>
              <a:rPr lang="en-US" baseline="0" dirty="0"/>
              <a:t> 2 large post its or poster board cut out in the shape of a word bubble.</a:t>
            </a:r>
          </a:p>
          <a:p>
            <a:r>
              <a:rPr lang="en-US" baseline="0" dirty="0"/>
              <a:t>“Come up and write the word/phrase you said during your amazing experience.”</a:t>
            </a:r>
          </a:p>
          <a:p>
            <a:r>
              <a:rPr lang="en-US" baseline="0" dirty="0"/>
              <a:t>Then relate their personal experience to the Israelites’ crossing the Sea of Reeds. How do you think the Israelites reacted? </a:t>
            </a:r>
            <a:endParaRPr lang="en-US" dirty="0"/>
          </a:p>
        </p:txBody>
      </p:sp>
      <p:sp>
        <p:nvSpPr>
          <p:cNvPr id="4" name="Slide Number Placeholder 3"/>
          <p:cNvSpPr>
            <a:spLocks noGrp="1"/>
          </p:cNvSpPr>
          <p:nvPr>
            <p:ph type="sldNum" sz="quarter" idx="10"/>
          </p:nvPr>
        </p:nvSpPr>
        <p:spPr/>
        <p:txBody>
          <a:bodyPr/>
          <a:lstStyle/>
          <a:p>
            <a:fld id="{C91EB1C9-7CA6-4DAA-85F4-9DBE9FA595A6}" type="slidenum">
              <a:rPr lang="en-US" smtClean="0"/>
              <a:t>14</a:t>
            </a:fld>
            <a:endParaRPr lang="en-US"/>
          </a:p>
        </p:txBody>
      </p:sp>
    </p:spTree>
    <p:extLst>
      <p:ext uri="{BB962C8B-B14F-4D97-AF65-F5344CB8AC3E}">
        <p14:creationId xmlns:p14="http://schemas.microsoft.com/office/powerpoint/2010/main" val="2483559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you’ve introduced</a:t>
            </a:r>
            <a:r>
              <a:rPr lang="en-US" baseline="0" dirty="0"/>
              <a:t> the concept/background/theme,</a:t>
            </a:r>
            <a:r>
              <a:rPr lang="en-US" dirty="0"/>
              <a:t> and connected it to their own lives, </a:t>
            </a:r>
            <a:r>
              <a:rPr lang="en-US" baseline="0" dirty="0"/>
              <a:t>they turn to the prayer, read the introduction, and then the prayer. </a:t>
            </a:r>
            <a:endParaRPr lang="en-US" dirty="0"/>
          </a:p>
        </p:txBody>
      </p:sp>
      <p:sp>
        <p:nvSpPr>
          <p:cNvPr id="4" name="Slide Number Placeholder 3"/>
          <p:cNvSpPr>
            <a:spLocks noGrp="1"/>
          </p:cNvSpPr>
          <p:nvPr>
            <p:ph type="sldNum" sz="quarter" idx="10"/>
          </p:nvPr>
        </p:nvSpPr>
        <p:spPr/>
        <p:txBody>
          <a:bodyPr/>
          <a:lstStyle/>
          <a:p>
            <a:fld id="{C91EB1C9-7CA6-4DAA-85F4-9DBE9FA595A6}" type="slidenum">
              <a:rPr lang="en-US" smtClean="0"/>
              <a:t>15</a:t>
            </a:fld>
            <a:endParaRPr lang="en-US"/>
          </a:p>
        </p:txBody>
      </p:sp>
    </p:spTree>
    <p:extLst>
      <p:ext uri="{BB962C8B-B14F-4D97-AF65-F5344CB8AC3E}">
        <p14:creationId xmlns:p14="http://schemas.microsoft.com/office/powerpoint/2010/main" val="4179263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Hebrew activity from the journal</a:t>
            </a:r>
          </a:p>
        </p:txBody>
      </p:sp>
      <p:sp>
        <p:nvSpPr>
          <p:cNvPr id="4" name="Slide Number Placeholder 3"/>
          <p:cNvSpPr>
            <a:spLocks noGrp="1"/>
          </p:cNvSpPr>
          <p:nvPr>
            <p:ph type="sldNum" sz="quarter" idx="10"/>
          </p:nvPr>
        </p:nvSpPr>
        <p:spPr/>
        <p:txBody>
          <a:bodyPr/>
          <a:lstStyle/>
          <a:p>
            <a:fld id="{C91EB1C9-7CA6-4DAA-85F4-9DBE9FA595A6}" type="slidenum">
              <a:rPr lang="en-US" smtClean="0"/>
              <a:t>16</a:t>
            </a:fld>
            <a:endParaRPr lang="en-US"/>
          </a:p>
        </p:txBody>
      </p:sp>
    </p:spTree>
    <p:extLst>
      <p:ext uri="{BB962C8B-B14F-4D97-AF65-F5344CB8AC3E}">
        <p14:creationId xmlns:p14="http://schemas.microsoft.com/office/powerpoint/2010/main" val="425722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Joshua Nelson’s Mi </a:t>
            </a:r>
            <a:r>
              <a:rPr lang="en-US" dirty="0" err="1"/>
              <a:t>Chamochah</a:t>
            </a:r>
            <a:r>
              <a:rPr lang="en-US" baseline="0" dirty="0"/>
              <a:t> from the digital app</a:t>
            </a:r>
            <a:endParaRPr lang="en-US" dirty="0"/>
          </a:p>
        </p:txBody>
      </p:sp>
      <p:sp>
        <p:nvSpPr>
          <p:cNvPr id="4" name="Slide Number Placeholder 3"/>
          <p:cNvSpPr>
            <a:spLocks noGrp="1"/>
          </p:cNvSpPr>
          <p:nvPr>
            <p:ph type="sldNum" sz="quarter" idx="10"/>
          </p:nvPr>
        </p:nvSpPr>
        <p:spPr/>
        <p:txBody>
          <a:bodyPr/>
          <a:lstStyle/>
          <a:p>
            <a:fld id="{C91EB1C9-7CA6-4DAA-85F4-9DBE9FA595A6}" type="slidenum">
              <a:rPr lang="en-US" smtClean="0"/>
              <a:t>17</a:t>
            </a:fld>
            <a:endParaRPr lang="en-US"/>
          </a:p>
        </p:txBody>
      </p:sp>
    </p:spTree>
    <p:extLst>
      <p:ext uri="{BB962C8B-B14F-4D97-AF65-F5344CB8AC3E}">
        <p14:creationId xmlns:p14="http://schemas.microsoft.com/office/powerpoint/2010/main" val="2281912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ask students</a:t>
            </a:r>
            <a:r>
              <a:rPr lang="en-US" baseline="0" dirty="0"/>
              <a:t> to imagine they have just crossed the Sea of Reeds. Script is in CC, page 5. Try it together! Then you supply art materials and they draw/create the scene they imagined.</a:t>
            </a:r>
            <a:endParaRPr lang="en-US" dirty="0"/>
          </a:p>
        </p:txBody>
      </p:sp>
      <p:sp>
        <p:nvSpPr>
          <p:cNvPr id="4" name="Slide Number Placeholder 3"/>
          <p:cNvSpPr>
            <a:spLocks noGrp="1"/>
          </p:cNvSpPr>
          <p:nvPr>
            <p:ph type="sldNum" sz="quarter" idx="10"/>
          </p:nvPr>
        </p:nvSpPr>
        <p:spPr/>
        <p:txBody>
          <a:bodyPr/>
          <a:lstStyle/>
          <a:p>
            <a:fld id="{C91EB1C9-7CA6-4DAA-85F4-9DBE9FA595A6}" type="slidenum">
              <a:rPr lang="en-US" smtClean="0"/>
              <a:t>18</a:t>
            </a:fld>
            <a:endParaRPr lang="en-US"/>
          </a:p>
        </p:txBody>
      </p:sp>
    </p:spTree>
    <p:extLst>
      <p:ext uri="{BB962C8B-B14F-4D97-AF65-F5344CB8AC3E}">
        <p14:creationId xmlns:p14="http://schemas.microsoft.com/office/powerpoint/2010/main" val="1331017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practice and enrich the Hebrew they learned during this lesson. </a:t>
            </a:r>
          </a:p>
          <a:p>
            <a:endParaRPr lang="en-US" dirty="0"/>
          </a:p>
          <a:p>
            <a:r>
              <a:rPr lang="en-US" dirty="0"/>
              <a:t>Each journal has THREE Hebrew Helpers pages. They divide up the journal into the 3 lessons as shown in the Curriculum Core.</a:t>
            </a:r>
          </a:p>
        </p:txBody>
      </p:sp>
      <p:sp>
        <p:nvSpPr>
          <p:cNvPr id="4" name="Slide Number Placeholder 3"/>
          <p:cNvSpPr>
            <a:spLocks noGrp="1"/>
          </p:cNvSpPr>
          <p:nvPr>
            <p:ph type="sldNum" sz="quarter" idx="10"/>
          </p:nvPr>
        </p:nvSpPr>
        <p:spPr/>
        <p:txBody>
          <a:bodyPr/>
          <a:lstStyle/>
          <a:p>
            <a:fld id="{C91EB1C9-7CA6-4DAA-85F4-9DBE9FA595A6}" type="slidenum">
              <a:rPr lang="en-US" smtClean="0"/>
              <a:t>19</a:t>
            </a:fld>
            <a:endParaRPr lang="en-US"/>
          </a:p>
        </p:txBody>
      </p:sp>
    </p:spTree>
    <p:extLst>
      <p:ext uri="{BB962C8B-B14F-4D97-AF65-F5344CB8AC3E}">
        <p14:creationId xmlns:p14="http://schemas.microsoft.com/office/powerpoint/2010/main" val="289581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EB1C9-7CA6-4DAA-85F4-9DBE9FA595A6}" type="slidenum">
              <a:rPr lang="en-US" smtClean="0"/>
              <a:t>2</a:t>
            </a:fld>
            <a:endParaRPr lang="en-US"/>
          </a:p>
        </p:txBody>
      </p:sp>
    </p:spTree>
    <p:extLst>
      <p:ext uri="{BB962C8B-B14F-4D97-AF65-F5344CB8AC3E}">
        <p14:creationId xmlns:p14="http://schemas.microsoft.com/office/powerpoint/2010/main" val="856620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summary,</a:t>
            </a:r>
            <a:r>
              <a:rPr lang="en-US" baseline="0" dirty="0"/>
              <a:t> short answers, quick review at end of lessons. Ideas are in CC.</a:t>
            </a:r>
            <a:endParaRPr lang="en-US" dirty="0"/>
          </a:p>
        </p:txBody>
      </p:sp>
      <p:sp>
        <p:nvSpPr>
          <p:cNvPr id="4" name="Slide Number Placeholder 3"/>
          <p:cNvSpPr>
            <a:spLocks noGrp="1"/>
          </p:cNvSpPr>
          <p:nvPr>
            <p:ph type="sldNum" sz="quarter" idx="10"/>
          </p:nvPr>
        </p:nvSpPr>
        <p:spPr/>
        <p:txBody>
          <a:bodyPr/>
          <a:lstStyle/>
          <a:p>
            <a:fld id="{C91EB1C9-7CA6-4DAA-85F4-9DBE9FA595A6}" type="slidenum">
              <a:rPr lang="en-US" smtClean="0"/>
              <a:t>20</a:t>
            </a:fld>
            <a:endParaRPr lang="en-US"/>
          </a:p>
        </p:txBody>
      </p:sp>
    </p:spTree>
    <p:extLst>
      <p:ext uri="{BB962C8B-B14F-4D97-AF65-F5344CB8AC3E}">
        <p14:creationId xmlns:p14="http://schemas.microsoft.com/office/powerpoint/2010/main" val="235290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Usable on all devices in web browsers and also as a native iOS app (iPads and iPhones). </a:t>
            </a:r>
          </a:p>
          <a:p>
            <a:endParaRPr lang="en-US" dirty="0"/>
          </a:p>
          <a:p>
            <a:r>
              <a:rPr lang="en-US" b="1" dirty="0"/>
              <a:t>HOW TO ACCESS</a:t>
            </a:r>
          </a:p>
          <a:p>
            <a:r>
              <a:rPr lang="en-US" b="1" dirty="0"/>
              <a:t>Option 1: On a device</a:t>
            </a:r>
          </a:p>
          <a:p>
            <a:r>
              <a:rPr lang="en-US" dirty="0"/>
              <a:t>Download the app from the App Store. Students log in using their Online Learning Center* email and password. This associates the user with the license.</a:t>
            </a:r>
          </a:p>
          <a:p>
            <a:endParaRPr lang="en-US" dirty="0"/>
          </a:p>
          <a:p>
            <a:r>
              <a:rPr lang="en-US" b="1" dirty="0"/>
              <a:t>Option 2: On a computer</a:t>
            </a:r>
          </a:p>
          <a:p>
            <a:r>
              <a:rPr lang="en-US" dirty="0"/>
              <a:t>1. Go to www.behrmanhouse.com/playlearn</a:t>
            </a:r>
          </a:p>
          <a:p>
            <a:r>
              <a:rPr lang="en-US" dirty="0"/>
              <a:t>2. Log in using the email address and password created by the school</a:t>
            </a:r>
          </a:p>
          <a:p>
            <a:r>
              <a:rPr lang="en-US" dirty="0"/>
              <a:t>3. After logging in, you will see the learning app.</a:t>
            </a:r>
            <a:endParaRPr lang="en-US" dirty="0">
              <a:cs typeface="Calibri"/>
            </a:endParaRPr>
          </a:p>
          <a:p>
            <a:endParaRPr lang="en-US" dirty="0"/>
          </a:p>
          <a:p>
            <a:r>
              <a:rPr lang="en-US" dirty="0"/>
              <a:t>*OLC registration lets you track student work in </a:t>
            </a:r>
            <a:r>
              <a:rPr lang="en-US" i="1" dirty="0"/>
              <a:t>Hebrew in Harmony</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C91EB1C9-7CA6-4DAA-85F4-9DBE9FA595A6}" type="slidenum">
              <a:rPr lang="en-US" smtClean="0"/>
              <a:t>21</a:t>
            </a:fld>
            <a:endParaRPr lang="en-US"/>
          </a:p>
        </p:txBody>
      </p:sp>
    </p:spTree>
    <p:extLst>
      <p:ext uri="{BB962C8B-B14F-4D97-AF65-F5344CB8AC3E}">
        <p14:creationId xmlns:p14="http://schemas.microsoft.com/office/powerpoint/2010/main" val="533253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INTEGRATE INTO YOUR LESSONS</a:t>
            </a:r>
          </a:p>
          <a:p>
            <a:r>
              <a:rPr lang="en-US" dirty="0"/>
              <a:t>The </a:t>
            </a:r>
            <a:r>
              <a:rPr lang="en-US" i="1" dirty="0"/>
              <a:t>Hebrew in Harmony </a:t>
            </a:r>
            <a:r>
              <a:rPr lang="en-US" dirty="0"/>
              <a:t>app can be used on any device – tablets, smartphones, or computers.</a:t>
            </a:r>
          </a:p>
          <a:p>
            <a:endParaRPr lang="en-US" dirty="0"/>
          </a:p>
          <a:p>
            <a:pPr marL="228600" indent="-228600">
              <a:buAutoNum type="arabicPeriod"/>
            </a:pPr>
            <a:r>
              <a:rPr lang="en-US" b="1" dirty="0"/>
              <a:t>Play the music in class. </a:t>
            </a:r>
            <a:r>
              <a:rPr lang="en-US" dirty="0"/>
              <a:t>All the music is in the app. The music drives </a:t>
            </a:r>
            <a:r>
              <a:rPr lang="en-US" i="1" dirty="0"/>
              <a:t>Hebrew in Harmony</a:t>
            </a:r>
            <a:r>
              <a:rPr lang="en-US" dirty="0"/>
              <a:t>—play it with strong speakers in class! Then have students complete the matching journal activities. </a:t>
            </a:r>
            <a:br>
              <a:rPr lang="en-US" dirty="0"/>
            </a:br>
            <a:endParaRPr lang="en-US" dirty="0"/>
          </a:p>
          <a:p>
            <a:pPr marL="228600" indent="-228600">
              <a:buAutoNum type="arabicPeriod"/>
            </a:pPr>
            <a:r>
              <a:rPr lang="en-US" b="1" dirty="0"/>
              <a:t>Watch the videos. </a:t>
            </a:r>
            <a:r>
              <a:rPr lang="en-US" dirty="0"/>
              <a:t>Hook up a laptop, projector, and speakers and show the videos to the entire group. Or have students access the videos on their individual devices.</a:t>
            </a:r>
            <a:br>
              <a:rPr lang="en-US" dirty="0"/>
            </a:br>
            <a:endParaRPr lang="en-US" dirty="0"/>
          </a:p>
          <a:p>
            <a:pPr marL="228600" indent="-228600">
              <a:buAutoNum type="arabicPeriod"/>
            </a:pPr>
            <a:r>
              <a:rPr lang="en-US" b="1" dirty="0"/>
              <a:t>Build in plenty of time. </a:t>
            </a:r>
            <a:r>
              <a:rPr lang="en-US" dirty="0"/>
              <a:t>Students will benefit the most if they have plenty of time to access the app—whether in individual, small-group or at-home practice—ensuring they can take full advantage of all the features, such as recording themselves reading the prayers, and having teachers review student work.</a:t>
            </a:r>
          </a:p>
        </p:txBody>
      </p:sp>
      <p:sp>
        <p:nvSpPr>
          <p:cNvPr id="4" name="Slide Number Placeholder 3"/>
          <p:cNvSpPr>
            <a:spLocks noGrp="1"/>
          </p:cNvSpPr>
          <p:nvPr>
            <p:ph type="sldNum" sz="quarter" idx="10"/>
          </p:nvPr>
        </p:nvSpPr>
        <p:spPr/>
        <p:txBody>
          <a:bodyPr/>
          <a:lstStyle/>
          <a:p>
            <a:fld id="{C91EB1C9-7CA6-4DAA-85F4-9DBE9FA595A6}" type="slidenum">
              <a:rPr lang="en-US" smtClean="0"/>
              <a:t>22</a:t>
            </a:fld>
            <a:endParaRPr lang="en-US"/>
          </a:p>
        </p:txBody>
      </p:sp>
    </p:spTree>
    <p:extLst>
      <p:ext uri="{BB962C8B-B14F-4D97-AF65-F5344CB8AC3E}">
        <p14:creationId xmlns:p14="http://schemas.microsoft.com/office/powerpoint/2010/main" val="1116537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PLAN: </a:t>
            </a:r>
            <a:r>
              <a:rPr lang="en-US" dirty="0"/>
              <a:t>Review the lessons in the CC in advance, choose the activities</a:t>
            </a:r>
            <a:r>
              <a:rPr lang="en-US" baseline="0" dirty="0"/>
              <a:t> you want, decide how much time to devote to each. Get the technology set up and test it. Consider using a laptop, projector, speakers to show the videos.  Students use the app alone or in pairs on devices. Print out song lyrics in advance. </a:t>
            </a:r>
            <a:br>
              <a:rPr lang="en-US" baseline="0" dirty="0"/>
            </a:br>
            <a:endParaRPr lang="en-US" baseline="0" dirty="0"/>
          </a:p>
          <a:p>
            <a:pPr marL="0" indent="0">
              <a:buNone/>
            </a:pPr>
            <a:r>
              <a:rPr lang="en-US" b="1" dirty="0"/>
              <a:t>JOURNALS: </a:t>
            </a:r>
            <a:r>
              <a:rPr lang="en-US" dirty="0"/>
              <a:t>Activities in the journal are tied to the CC. Assign the journal carefully and purposefully. Review in pairs or as a group. </a:t>
            </a:r>
            <a:br>
              <a:rPr lang="en-US" dirty="0"/>
            </a:br>
            <a:endParaRPr lang="en-US" dirty="0"/>
          </a:p>
          <a:p>
            <a:r>
              <a:rPr lang="en-US" b="1" baseline="0" dirty="0"/>
              <a:t>DIFFERENTIATE:</a:t>
            </a:r>
            <a:r>
              <a:rPr lang="en-US" b="1" dirty="0"/>
              <a:t> </a:t>
            </a:r>
            <a:r>
              <a:rPr lang="en-US" baseline="0" dirty="0"/>
              <a:t>Students have preferred ways of learning. Write in journal, draw. Movement, some like to talk. IF kids are uncomfortable expressing their feelings, let them listen first and join in later. Meet them where they are comfortable, e.g., talk about sports or music or popular culture. Push them just a little bit e.g., with mindfulness activities. Affirm them for trying. Let kids work at</a:t>
            </a:r>
            <a:r>
              <a:rPr lang="en-US" dirty="0"/>
              <a:t> stations but always gather together, e.g., for group discussion, to watch the videos together. </a:t>
            </a:r>
            <a:br>
              <a:rPr lang="en-US" dirty="0"/>
            </a:br>
            <a:endParaRPr lang="en-US" baseline="0" dirty="0"/>
          </a:p>
          <a:p>
            <a:r>
              <a:rPr lang="en-US" b="1" baseline="0" dirty="0"/>
              <a:t>DIGITAL: </a:t>
            </a:r>
            <a:r>
              <a:rPr lang="en-US" baseline="0" dirty="0"/>
              <a:t>Show students how to sign in to the app on devices using their OLC credentials. </a:t>
            </a:r>
          </a:p>
        </p:txBody>
      </p:sp>
      <p:sp>
        <p:nvSpPr>
          <p:cNvPr id="4" name="Slide Number Placeholder 3"/>
          <p:cNvSpPr>
            <a:spLocks noGrp="1"/>
          </p:cNvSpPr>
          <p:nvPr>
            <p:ph type="sldNum" sz="quarter" idx="10"/>
          </p:nvPr>
        </p:nvSpPr>
        <p:spPr/>
        <p:txBody>
          <a:bodyPr/>
          <a:lstStyle/>
          <a:p>
            <a:fld id="{C91EB1C9-7CA6-4DAA-85F4-9DBE9FA595A6}" type="slidenum">
              <a:rPr lang="en-US" smtClean="0"/>
              <a:t>23</a:t>
            </a:fld>
            <a:endParaRPr lang="en-US"/>
          </a:p>
        </p:txBody>
      </p:sp>
    </p:spTree>
    <p:extLst>
      <p:ext uri="{BB962C8B-B14F-4D97-AF65-F5344CB8AC3E}">
        <p14:creationId xmlns:p14="http://schemas.microsoft.com/office/powerpoint/2010/main" val="2606205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1EB1C9-7CA6-4DAA-85F4-9DBE9FA595A6}" type="slidenum">
              <a:rPr lang="en-US" smtClean="0"/>
              <a:t>24</a:t>
            </a:fld>
            <a:endParaRPr lang="en-US"/>
          </a:p>
        </p:txBody>
      </p:sp>
    </p:spTree>
    <p:extLst>
      <p:ext uri="{BB962C8B-B14F-4D97-AF65-F5344CB8AC3E}">
        <p14:creationId xmlns:p14="http://schemas.microsoft.com/office/powerpoint/2010/main" val="235455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EB1C9-7CA6-4DAA-85F4-9DBE9FA595A6}" type="slidenum">
              <a:rPr lang="en-US" smtClean="0"/>
              <a:t>3</a:t>
            </a:fld>
            <a:endParaRPr lang="en-US"/>
          </a:p>
        </p:txBody>
      </p:sp>
    </p:spTree>
    <p:extLst>
      <p:ext uri="{BB962C8B-B14F-4D97-AF65-F5344CB8AC3E}">
        <p14:creationId xmlns:p14="http://schemas.microsoft.com/office/powerpoint/2010/main" val="259230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“Tell us</a:t>
            </a:r>
            <a:r>
              <a:rPr lang="en-US" baseline="0" dirty="0"/>
              <a:t> about an experience you’ve had that shows the power of music.”</a:t>
            </a:r>
          </a:p>
          <a:p>
            <a:r>
              <a:rPr lang="en-US" baseline="0" dirty="0"/>
              <a:t>Show this slide quickly, no need to read in depth.</a:t>
            </a:r>
            <a:endParaRPr lang="en-US" dirty="0"/>
          </a:p>
        </p:txBody>
      </p:sp>
      <p:sp>
        <p:nvSpPr>
          <p:cNvPr id="4" name="Slide Number Placeholder 3"/>
          <p:cNvSpPr>
            <a:spLocks noGrp="1"/>
          </p:cNvSpPr>
          <p:nvPr>
            <p:ph type="sldNum" sz="quarter" idx="10"/>
          </p:nvPr>
        </p:nvSpPr>
        <p:spPr/>
        <p:txBody>
          <a:bodyPr/>
          <a:lstStyle/>
          <a:p>
            <a:fld id="{C91EB1C9-7CA6-4DAA-85F4-9DBE9FA595A6}" type="slidenum">
              <a:rPr lang="en-US" smtClean="0"/>
              <a:t>4</a:t>
            </a:fld>
            <a:endParaRPr lang="en-US"/>
          </a:p>
        </p:txBody>
      </p:sp>
    </p:spTree>
    <p:extLst>
      <p:ext uri="{BB962C8B-B14F-4D97-AF65-F5344CB8AC3E}">
        <p14:creationId xmlns:p14="http://schemas.microsoft.com/office/powerpoint/2010/main" val="249032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50 musicians’ included</a:t>
            </a:r>
          </a:p>
          <a:p>
            <a:r>
              <a:rPr lang="en-US" dirty="0"/>
              <a:t>2-3 songs per prayer module, including a traditional melody</a:t>
            </a:r>
            <a:endParaRPr lang="en-US" dirty="0">
              <a:cs typeface="Calibri"/>
            </a:endParaRPr>
          </a:p>
          <a:p>
            <a:r>
              <a:rPr lang="en-US" dirty="0"/>
              <a:t>Can upload your synagogue’s melodies into the app</a:t>
            </a:r>
            <a:endParaRPr lang="en-US" dirty="0">
              <a:cs typeface="Calibri"/>
            </a:endParaRPr>
          </a:p>
        </p:txBody>
      </p:sp>
      <p:sp>
        <p:nvSpPr>
          <p:cNvPr id="4" name="Slide Number Placeholder 3"/>
          <p:cNvSpPr>
            <a:spLocks noGrp="1"/>
          </p:cNvSpPr>
          <p:nvPr>
            <p:ph type="sldNum" sz="quarter" idx="10"/>
          </p:nvPr>
        </p:nvSpPr>
        <p:spPr/>
        <p:txBody>
          <a:bodyPr/>
          <a:lstStyle/>
          <a:p>
            <a:fld id="{C91EB1C9-7CA6-4DAA-85F4-9DBE9FA595A6}" type="slidenum">
              <a:rPr lang="en-US" smtClean="0"/>
              <a:t>5</a:t>
            </a:fld>
            <a:endParaRPr lang="en-US"/>
          </a:p>
        </p:txBody>
      </p:sp>
    </p:spTree>
    <p:extLst>
      <p:ext uri="{BB962C8B-B14F-4D97-AF65-F5344CB8AC3E}">
        <p14:creationId xmlns:p14="http://schemas.microsoft.com/office/powerpoint/2010/main" val="201353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EB1C9-7CA6-4DAA-85F4-9DBE9FA595A6}" type="slidenum">
              <a:rPr lang="en-US" smtClean="0"/>
              <a:t>6</a:t>
            </a:fld>
            <a:endParaRPr lang="en-US"/>
          </a:p>
        </p:txBody>
      </p:sp>
    </p:spTree>
    <p:extLst>
      <p:ext uri="{BB962C8B-B14F-4D97-AF65-F5344CB8AC3E}">
        <p14:creationId xmlns:p14="http://schemas.microsoft.com/office/powerpoint/2010/main" val="3556170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Educators choose the prayers that fit their curriculum. Usually do 4-5 prayers a year.</a:t>
            </a:r>
          </a:p>
          <a:p>
            <a:r>
              <a:rPr lang="en-US" dirty="0"/>
              <a:t>You can tell your teachers the prayer modules YOU will be using in each grade.</a:t>
            </a:r>
          </a:p>
        </p:txBody>
      </p:sp>
      <p:sp>
        <p:nvSpPr>
          <p:cNvPr id="4" name="Slide Number Placeholder 3"/>
          <p:cNvSpPr>
            <a:spLocks noGrp="1"/>
          </p:cNvSpPr>
          <p:nvPr>
            <p:ph type="sldNum" sz="quarter" idx="10"/>
          </p:nvPr>
        </p:nvSpPr>
        <p:spPr/>
        <p:txBody>
          <a:bodyPr/>
          <a:lstStyle/>
          <a:p>
            <a:fld id="{C91EB1C9-7CA6-4DAA-85F4-9DBE9FA595A6}" type="slidenum">
              <a:rPr lang="en-US" smtClean="0"/>
              <a:t>7</a:t>
            </a:fld>
            <a:endParaRPr lang="en-US"/>
          </a:p>
        </p:txBody>
      </p:sp>
    </p:spTree>
    <p:extLst>
      <p:ext uri="{BB962C8B-B14F-4D97-AF65-F5344CB8AC3E}">
        <p14:creationId xmlns:p14="http://schemas.microsoft.com/office/powerpoint/2010/main" val="27100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goal is to make meaning of prayer while learning prayer skills.</a:t>
            </a:r>
          </a:p>
          <a:p>
            <a:r>
              <a:rPr lang="en-US" dirty="0"/>
              <a:t>(Spend little time on this slide.)</a:t>
            </a:r>
          </a:p>
          <a:p>
            <a:endParaRPr lang="en-US" dirty="0"/>
          </a:p>
          <a:p>
            <a:r>
              <a:rPr lang="en-US" dirty="0"/>
              <a:t>Detailed goals for each module are here: </a:t>
            </a:r>
            <a:r>
              <a:rPr lang="en-US" dirty="0">
                <a:hlinkClick r:id="rId3"/>
              </a:rPr>
              <a:t>https://store.behrmanhouse.com/index.php/hebrew-in-harmony-aleinu.html</a:t>
            </a:r>
            <a:endParaRPr lang="en-US" dirty="0"/>
          </a:p>
          <a:p>
            <a:r>
              <a:rPr lang="en-US" b="1" dirty="0"/>
              <a:t> (see “About Hebrew in Harmony” tab)</a:t>
            </a:r>
          </a:p>
        </p:txBody>
      </p:sp>
      <p:sp>
        <p:nvSpPr>
          <p:cNvPr id="4" name="Slide Number Placeholder 3"/>
          <p:cNvSpPr>
            <a:spLocks noGrp="1"/>
          </p:cNvSpPr>
          <p:nvPr>
            <p:ph type="sldNum" sz="quarter" idx="10"/>
          </p:nvPr>
        </p:nvSpPr>
        <p:spPr/>
        <p:txBody>
          <a:bodyPr/>
          <a:lstStyle/>
          <a:p>
            <a:fld id="{C91EB1C9-7CA6-4DAA-85F4-9DBE9FA595A6}" type="slidenum">
              <a:rPr lang="en-US" smtClean="0"/>
              <a:t>8</a:t>
            </a:fld>
            <a:endParaRPr lang="en-US"/>
          </a:p>
        </p:txBody>
      </p:sp>
    </p:spTree>
    <p:extLst>
      <p:ext uri="{BB962C8B-B14F-4D97-AF65-F5344CB8AC3E}">
        <p14:creationId xmlns:p14="http://schemas.microsoft.com/office/powerpoint/2010/main" val="328908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journal is enriched by </a:t>
            </a:r>
            <a:r>
              <a:rPr lang="en-US" baseline="0" dirty="0"/>
              <a:t>the digital companion. They go hand in hand. </a:t>
            </a:r>
            <a:r>
              <a:rPr lang="en-US" dirty="0"/>
              <a:t>Digital is integral, essential.</a:t>
            </a:r>
            <a:r>
              <a:rPr lang="en-US" baseline="0" dirty="0"/>
              <a:t> </a:t>
            </a:r>
          </a:p>
          <a:p>
            <a:r>
              <a:rPr lang="en-US" baseline="0" dirty="0"/>
              <a:t>Journal used in class.</a:t>
            </a:r>
          </a:p>
          <a:p>
            <a:r>
              <a:rPr lang="en-US" baseline="0" dirty="0"/>
              <a:t>Digital used in class together or in stations (or at home especially when kids are absent).</a:t>
            </a:r>
          </a:p>
          <a:p>
            <a:r>
              <a:rPr lang="en-US" baseline="0" dirty="0"/>
              <a:t>Curriculum fully scripted—3 lessons per prayer</a:t>
            </a:r>
            <a:r>
              <a:rPr lang="en-US" dirty="0"/>
              <a:t> module. Pick the activities that suit you. </a:t>
            </a:r>
          </a:p>
        </p:txBody>
      </p:sp>
      <p:sp>
        <p:nvSpPr>
          <p:cNvPr id="4" name="Slide Number Placeholder 3"/>
          <p:cNvSpPr>
            <a:spLocks noGrp="1"/>
          </p:cNvSpPr>
          <p:nvPr>
            <p:ph type="sldNum" sz="quarter" idx="10"/>
          </p:nvPr>
        </p:nvSpPr>
        <p:spPr/>
        <p:txBody>
          <a:bodyPr/>
          <a:lstStyle/>
          <a:p>
            <a:fld id="{C91EB1C9-7CA6-4DAA-85F4-9DBE9FA595A6}" type="slidenum">
              <a:rPr lang="en-US" smtClean="0"/>
              <a:t>9</a:t>
            </a:fld>
            <a:endParaRPr lang="en-US"/>
          </a:p>
        </p:txBody>
      </p:sp>
    </p:spTree>
    <p:extLst>
      <p:ext uri="{BB962C8B-B14F-4D97-AF65-F5344CB8AC3E}">
        <p14:creationId xmlns:p14="http://schemas.microsoft.com/office/powerpoint/2010/main" val="1817165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62B1A9-3537-47CB-8AC4-1FD570073D5F}"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617DF-A529-4B8B-861E-122D683193A6}" type="slidenum">
              <a:rPr lang="en-US" smtClean="0"/>
              <a:t>‹#›</a:t>
            </a:fld>
            <a:endParaRPr lang="en-US"/>
          </a:p>
        </p:txBody>
      </p:sp>
    </p:spTree>
    <p:extLst>
      <p:ext uri="{BB962C8B-B14F-4D97-AF65-F5344CB8AC3E}">
        <p14:creationId xmlns:p14="http://schemas.microsoft.com/office/powerpoint/2010/main" val="22183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2B1A9-3537-47CB-8AC4-1FD570073D5F}"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617DF-A529-4B8B-861E-122D683193A6}" type="slidenum">
              <a:rPr lang="en-US" smtClean="0"/>
              <a:t>‹#›</a:t>
            </a:fld>
            <a:endParaRPr lang="en-US"/>
          </a:p>
        </p:txBody>
      </p:sp>
    </p:spTree>
    <p:extLst>
      <p:ext uri="{BB962C8B-B14F-4D97-AF65-F5344CB8AC3E}">
        <p14:creationId xmlns:p14="http://schemas.microsoft.com/office/powerpoint/2010/main" val="111819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2B1A9-3537-47CB-8AC4-1FD570073D5F}"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617DF-A529-4B8B-861E-122D683193A6}" type="slidenum">
              <a:rPr lang="en-US" smtClean="0"/>
              <a:t>‹#›</a:t>
            </a:fld>
            <a:endParaRPr lang="en-US"/>
          </a:p>
        </p:txBody>
      </p:sp>
    </p:spTree>
    <p:extLst>
      <p:ext uri="{BB962C8B-B14F-4D97-AF65-F5344CB8AC3E}">
        <p14:creationId xmlns:p14="http://schemas.microsoft.com/office/powerpoint/2010/main" val="136003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2B1A9-3537-47CB-8AC4-1FD570073D5F}"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617DF-A529-4B8B-861E-122D683193A6}" type="slidenum">
              <a:rPr lang="en-US" smtClean="0"/>
              <a:t>‹#›</a:t>
            </a:fld>
            <a:endParaRPr lang="en-US"/>
          </a:p>
        </p:txBody>
      </p:sp>
    </p:spTree>
    <p:extLst>
      <p:ext uri="{BB962C8B-B14F-4D97-AF65-F5344CB8AC3E}">
        <p14:creationId xmlns:p14="http://schemas.microsoft.com/office/powerpoint/2010/main" val="155884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62B1A9-3537-47CB-8AC4-1FD570073D5F}"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617DF-A529-4B8B-861E-122D683193A6}" type="slidenum">
              <a:rPr lang="en-US" smtClean="0"/>
              <a:t>‹#›</a:t>
            </a:fld>
            <a:endParaRPr lang="en-US"/>
          </a:p>
        </p:txBody>
      </p:sp>
    </p:spTree>
    <p:extLst>
      <p:ext uri="{BB962C8B-B14F-4D97-AF65-F5344CB8AC3E}">
        <p14:creationId xmlns:p14="http://schemas.microsoft.com/office/powerpoint/2010/main" val="13893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62B1A9-3537-47CB-8AC4-1FD570073D5F}"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617DF-A529-4B8B-861E-122D683193A6}" type="slidenum">
              <a:rPr lang="en-US" smtClean="0"/>
              <a:t>‹#›</a:t>
            </a:fld>
            <a:endParaRPr lang="en-US"/>
          </a:p>
        </p:txBody>
      </p:sp>
    </p:spTree>
    <p:extLst>
      <p:ext uri="{BB962C8B-B14F-4D97-AF65-F5344CB8AC3E}">
        <p14:creationId xmlns:p14="http://schemas.microsoft.com/office/powerpoint/2010/main" val="429305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62B1A9-3537-47CB-8AC4-1FD570073D5F}"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617DF-A529-4B8B-861E-122D683193A6}" type="slidenum">
              <a:rPr lang="en-US" smtClean="0"/>
              <a:t>‹#›</a:t>
            </a:fld>
            <a:endParaRPr lang="en-US"/>
          </a:p>
        </p:txBody>
      </p:sp>
    </p:spTree>
    <p:extLst>
      <p:ext uri="{BB962C8B-B14F-4D97-AF65-F5344CB8AC3E}">
        <p14:creationId xmlns:p14="http://schemas.microsoft.com/office/powerpoint/2010/main" val="85833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62B1A9-3537-47CB-8AC4-1FD570073D5F}"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617DF-A529-4B8B-861E-122D683193A6}" type="slidenum">
              <a:rPr lang="en-US" smtClean="0"/>
              <a:t>‹#›</a:t>
            </a:fld>
            <a:endParaRPr lang="en-US"/>
          </a:p>
        </p:txBody>
      </p:sp>
    </p:spTree>
    <p:extLst>
      <p:ext uri="{BB962C8B-B14F-4D97-AF65-F5344CB8AC3E}">
        <p14:creationId xmlns:p14="http://schemas.microsoft.com/office/powerpoint/2010/main" val="222090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BH_Primary LogoType_Hort.png"/>
          <p:cNvPicPr>
            <a:picLocks noChangeAspect="1"/>
          </p:cNvPicPr>
          <p:nvPr userDrawn="1"/>
        </p:nvPicPr>
        <p:blipFill>
          <a:blip r:embed="rId2" cstate="print"/>
          <a:stretch>
            <a:fillRect/>
          </a:stretch>
        </p:blipFill>
        <p:spPr>
          <a:xfrm>
            <a:off x="7336172" y="6172200"/>
            <a:ext cx="1685488" cy="450221"/>
          </a:xfrm>
          <a:prstGeom prst="rect">
            <a:avLst/>
          </a:prstGeom>
        </p:spPr>
      </p:pic>
    </p:spTree>
    <p:extLst>
      <p:ext uri="{BB962C8B-B14F-4D97-AF65-F5344CB8AC3E}">
        <p14:creationId xmlns:p14="http://schemas.microsoft.com/office/powerpoint/2010/main" val="43838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62B1A9-3537-47CB-8AC4-1FD570073D5F}"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617DF-A529-4B8B-861E-122D683193A6}" type="slidenum">
              <a:rPr lang="en-US" smtClean="0"/>
              <a:t>‹#›</a:t>
            </a:fld>
            <a:endParaRPr lang="en-US"/>
          </a:p>
        </p:txBody>
      </p:sp>
    </p:spTree>
    <p:extLst>
      <p:ext uri="{BB962C8B-B14F-4D97-AF65-F5344CB8AC3E}">
        <p14:creationId xmlns:p14="http://schemas.microsoft.com/office/powerpoint/2010/main" val="3500641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62B1A9-3537-47CB-8AC4-1FD570073D5F}"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617DF-A529-4B8B-861E-122D683193A6}" type="slidenum">
              <a:rPr lang="en-US" smtClean="0"/>
              <a:t>‹#›</a:t>
            </a:fld>
            <a:endParaRPr lang="en-US"/>
          </a:p>
        </p:txBody>
      </p:sp>
    </p:spTree>
    <p:extLst>
      <p:ext uri="{BB962C8B-B14F-4D97-AF65-F5344CB8AC3E}">
        <p14:creationId xmlns:p14="http://schemas.microsoft.com/office/powerpoint/2010/main" val="120523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2B1A9-3537-47CB-8AC4-1FD570073D5F}" type="datetimeFigureOut">
              <a:rPr lang="en-US" smtClean="0"/>
              <a:t>3/22/2018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617DF-A529-4B8B-861E-122D683193A6}" type="slidenum">
              <a:rPr lang="en-US" smtClean="0"/>
              <a:t>‹#›</a:t>
            </a:fld>
            <a:endParaRPr lang="en-US"/>
          </a:p>
        </p:txBody>
      </p:sp>
    </p:spTree>
    <p:extLst>
      <p:ext uri="{BB962C8B-B14F-4D97-AF65-F5344CB8AC3E}">
        <p14:creationId xmlns:p14="http://schemas.microsoft.com/office/powerpoint/2010/main" val="1849522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4367" y="2226858"/>
            <a:ext cx="4979633" cy="19049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i="1" dirty="0">
                <a:latin typeface="Arial" panose="020B0604020202020204" pitchFamily="34" charset="0"/>
                <a:cs typeface="Arial" panose="020B0604020202020204" pitchFamily="34" charset="0"/>
              </a:rPr>
              <a:t>Hebrew in Harmony:</a:t>
            </a:r>
          </a:p>
          <a:p>
            <a:pPr algn="l"/>
            <a:r>
              <a:rPr lang="en-US" sz="2600" dirty="0">
                <a:latin typeface="Arial" panose="020B0604020202020204" pitchFamily="34" charset="0"/>
                <a:cs typeface="Arial" panose="020B0604020202020204" pitchFamily="34" charset="0"/>
              </a:rPr>
              <a:t>Teaching Prayer through Music</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341" y="0"/>
            <a:ext cx="2936659" cy="1752709"/>
          </a:xfrm>
          <a:prstGeom prst="rect">
            <a:avLst/>
          </a:prstGeom>
        </p:spPr>
      </p:pic>
      <p:sp>
        <p:nvSpPr>
          <p:cNvPr id="6" name="TextBox 5"/>
          <p:cNvSpPr txBox="1"/>
          <p:nvPr/>
        </p:nvSpPr>
        <p:spPr>
          <a:xfrm>
            <a:off x="4838700" y="3466723"/>
            <a:ext cx="3962400" cy="646331"/>
          </a:xfrm>
          <a:prstGeom prst="rect">
            <a:avLst/>
          </a:prstGeom>
          <a:noFill/>
        </p:spPr>
        <p:txBody>
          <a:bodyPr wrap="square" rtlCol="0">
            <a:spAutoFit/>
          </a:bodyPr>
          <a:lstStyle/>
          <a:p>
            <a:r>
              <a:rPr lang="en-US" dirty="0"/>
              <a:t>[school]</a:t>
            </a:r>
          </a:p>
          <a:p>
            <a:r>
              <a:rPr lang="en-US"/>
              <a:t>[city]</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354422">
            <a:off x="230718" y="749913"/>
            <a:ext cx="2823097" cy="21086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7226" y="4484435"/>
            <a:ext cx="3453574" cy="230350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2659708"/>
            <a:ext cx="3812623" cy="2260359"/>
          </a:xfrm>
          <a:prstGeom prst="rect">
            <a:avLst/>
          </a:prstGeom>
        </p:spPr>
      </p:pic>
    </p:spTree>
    <p:extLst>
      <p:ext uri="{BB962C8B-B14F-4D97-AF65-F5344CB8AC3E}">
        <p14:creationId xmlns:p14="http://schemas.microsoft.com/office/powerpoint/2010/main" val="2538764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8118" y="609600"/>
            <a:ext cx="4495800" cy="892552"/>
          </a:xfrm>
          <a:prstGeom prst="rect">
            <a:avLst/>
          </a:prstGeom>
        </p:spPr>
        <p:txBody>
          <a:bodyPr wrap="square">
            <a:spAutoFit/>
          </a:bodyPr>
          <a:lstStyle/>
          <a:p>
            <a:pPr algn="ctr"/>
            <a:r>
              <a:rPr lang="en-US" sz="2600" dirty="0">
                <a:latin typeface="Arial" panose="020B0604020202020204" pitchFamily="34" charset="0"/>
                <a:ea typeface="+mj-ea"/>
                <a:cs typeface="Arial" panose="020B0604020202020204" pitchFamily="34" charset="0"/>
              </a:rPr>
              <a:t>2. Lesson in Action: </a:t>
            </a:r>
          </a:p>
          <a:p>
            <a:pPr algn="ctr"/>
            <a:r>
              <a:rPr lang="en-US" sz="2600" dirty="0" err="1">
                <a:latin typeface="Arial" panose="020B0604020202020204" pitchFamily="34" charset="0"/>
                <a:ea typeface="+mj-ea"/>
                <a:cs typeface="Arial" panose="020B0604020202020204" pitchFamily="34" charset="0"/>
              </a:rPr>
              <a:t>Mi</a:t>
            </a:r>
            <a:r>
              <a:rPr lang="en-US" sz="2600" dirty="0">
                <a:latin typeface="Arial" panose="020B0604020202020204" pitchFamily="34" charset="0"/>
                <a:ea typeface="+mj-ea"/>
                <a:cs typeface="Arial" panose="020B0604020202020204" pitchFamily="34" charset="0"/>
              </a:rPr>
              <a:t> </a:t>
            </a:r>
            <a:r>
              <a:rPr lang="en-US" sz="2600" dirty="0" err="1">
                <a:latin typeface="Arial" panose="020B0604020202020204" pitchFamily="34" charset="0"/>
                <a:ea typeface="+mj-ea"/>
                <a:cs typeface="Arial" panose="020B0604020202020204" pitchFamily="34" charset="0"/>
              </a:rPr>
              <a:t>Chamochah</a:t>
            </a:r>
            <a:endParaRPr lang="en-US" sz="2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496626"/>
            <a:ext cx="6858000" cy="4229419"/>
          </a:xfrm>
          <a:prstGeom prst="rect">
            <a:avLst/>
          </a:prstGeom>
        </p:spPr>
      </p:pic>
    </p:spTree>
    <p:extLst>
      <p:ext uri="{BB962C8B-B14F-4D97-AF65-F5344CB8AC3E}">
        <p14:creationId xmlns:p14="http://schemas.microsoft.com/office/powerpoint/2010/main" val="567298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0653" y="1066800"/>
            <a:ext cx="4724400" cy="1477328"/>
          </a:xfrm>
          <a:prstGeom prst="rect">
            <a:avLst/>
          </a:prstGeom>
          <a:noFill/>
        </p:spPr>
        <p:txBody>
          <a:bodyPr wrap="square" rtlCol="0">
            <a:spAutoFit/>
          </a:bodyPr>
          <a:lstStyle/>
          <a:p>
            <a:r>
              <a:rPr lang="en-US" dirty="0"/>
              <a:t>For each prayer, the Curriculum Core gives </a:t>
            </a:r>
            <a:r>
              <a:rPr lang="en-US" b="1" dirty="0"/>
              <a:t>3 lessons </a:t>
            </a:r>
            <a:r>
              <a:rPr lang="en-US" dirty="0"/>
              <a:t>of </a:t>
            </a:r>
            <a:r>
              <a:rPr lang="en-US" b="1" dirty="0"/>
              <a:t>50–60 minutes </a:t>
            </a:r>
            <a:r>
              <a:rPr lang="en-US" dirty="0"/>
              <a:t>each. </a:t>
            </a:r>
          </a:p>
          <a:p>
            <a:endParaRPr lang="en-US" dirty="0"/>
          </a:p>
          <a:p>
            <a:r>
              <a:rPr lang="en-US" dirty="0"/>
              <a:t>Each activity is </a:t>
            </a:r>
            <a:r>
              <a:rPr lang="en-US" b="1" dirty="0"/>
              <a:t>fully scripted </a:t>
            </a:r>
            <a:r>
              <a:rPr lang="en-US" dirty="0"/>
              <a:t>with </a:t>
            </a:r>
            <a:r>
              <a:rPr lang="en-US" b="1" dirty="0"/>
              <a:t>amount of time</a:t>
            </a:r>
            <a:r>
              <a:rPr lang="en-US" dirty="0"/>
              <a:t>. Expand or reduce as you choose.</a:t>
            </a:r>
            <a:endParaRPr lang="en-US" sz="22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2773680" cy="3733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2968102" y="3505200"/>
            <a:ext cx="6080892" cy="3122302"/>
            <a:chOff x="2971801" y="3614452"/>
            <a:chExt cx="6080892" cy="3122302"/>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1" y="3614452"/>
              <a:ext cx="2499492" cy="31223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971801" y="4852437"/>
              <a:ext cx="3581400" cy="923330"/>
            </a:xfrm>
            <a:prstGeom prst="rect">
              <a:avLst/>
            </a:prstGeom>
            <a:noFill/>
          </p:spPr>
          <p:txBody>
            <a:bodyPr wrap="square" rtlCol="0">
              <a:spAutoFit/>
            </a:bodyPr>
            <a:lstStyle/>
            <a:p>
              <a:r>
                <a:rPr lang="en-US" dirty="0"/>
                <a:t>The journal is divided into 3 lessons. </a:t>
              </a:r>
            </a:p>
            <a:p>
              <a:r>
                <a:rPr lang="en-US" dirty="0"/>
                <a:t>“Hebrew Helpers” </a:t>
              </a:r>
              <a:r>
                <a:rPr lang="en-US" b="1" dirty="0"/>
                <a:t>ends</a:t>
              </a:r>
              <a:r>
                <a:rPr lang="en-US" dirty="0"/>
                <a:t> each lesson in the journal.</a:t>
              </a:r>
            </a:p>
          </p:txBody>
        </p:sp>
      </p:grpSp>
    </p:spTree>
    <p:extLst>
      <p:ext uri="{BB962C8B-B14F-4D97-AF65-F5344CB8AC3E}">
        <p14:creationId xmlns:p14="http://schemas.microsoft.com/office/powerpoint/2010/main" val="422342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rry\Downloads\shutterstock_1045898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858920"/>
            <a:ext cx="7315200" cy="55418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23047" y="2743200"/>
            <a:ext cx="4495800" cy="923330"/>
          </a:xfrm>
          <a:prstGeom prst="rect">
            <a:avLst/>
          </a:prstGeom>
          <a:noFill/>
        </p:spPr>
        <p:txBody>
          <a:bodyPr wrap="square" rtlCol="0">
            <a:spAutoFit/>
          </a:bodyPr>
          <a:lstStyle/>
          <a:p>
            <a:endParaRPr lang="en-US" dirty="0"/>
          </a:p>
          <a:p>
            <a:r>
              <a:rPr lang="en-US" dirty="0"/>
              <a:t>Turn to page 3 in your journal and complete the  “It’s a Miracle” activity.</a:t>
            </a: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8847" y="4191000"/>
            <a:ext cx="607294" cy="1014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71800" y="443761"/>
            <a:ext cx="3352800" cy="400110"/>
          </a:xfrm>
          <a:prstGeom prst="rect">
            <a:avLst/>
          </a:prstGeom>
          <a:noFill/>
        </p:spPr>
        <p:txBody>
          <a:bodyPr wrap="square" rtlCol="0">
            <a:spAutoFit/>
          </a:bodyPr>
          <a:lstStyle>
            <a:defPPr>
              <a:defRPr lang="en-US"/>
            </a:defPPr>
            <a:lvl1pPr>
              <a:defRPr b="1"/>
            </a:lvl1pPr>
          </a:lstStyle>
          <a:p>
            <a:r>
              <a:rPr lang="en-US" sz="2000" dirty="0"/>
              <a:t>1. Do the “Start” Activity</a:t>
            </a: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6034" y="1828800"/>
            <a:ext cx="24098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42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071387" cy="647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a:xfrm flipH="1">
            <a:off x="6096000" y="384699"/>
            <a:ext cx="1371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82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997820"/>
            <a:ext cx="4492001" cy="3269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0"/>
            <a:ext cx="4200921"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10200" y="843871"/>
            <a:ext cx="3302493" cy="400110"/>
          </a:xfrm>
          <a:prstGeom prst="rect">
            <a:avLst/>
          </a:prstGeom>
          <a:noFill/>
        </p:spPr>
        <p:txBody>
          <a:bodyPr wrap="square" rtlCol="0">
            <a:spAutoFit/>
          </a:bodyPr>
          <a:lstStyle>
            <a:defPPr>
              <a:defRPr lang="en-US"/>
            </a:defPPr>
            <a:lvl1pPr>
              <a:defRPr b="1"/>
            </a:lvl1pPr>
          </a:lstStyle>
          <a:p>
            <a:r>
              <a:rPr lang="en-US" sz="2000" dirty="0"/>
              <a:t>2. Get out of your seats</a:t>
            </a:r>
          </a:p>
        </p:txBody>
      </p:sp>
      <p:sp>
        <p:nvSpPr>
          <p:cNvPr id="2" name="TextBox 1"/>
          <p:cNvSpPr txBox="1"/>
          <p:nvPr/>
        </p:nvSpPr>
        <p:spPr>
          <a:xfrm>
            <a:off x="1447800" y="1243981"/>
            <a:ext cx="1981200" cy="461665"/>
          </a:xfrm>
          <a:prstGeom prst="rect">
            <a:avLst/>
          </a:prstGeom>
          <a:noFill/>
        </p:spPr>
        <p:txBody>
          <a:bodyPr wrap="square" rtlCol="0">
            <a:spAutoFit/>
          </a:bodyPr>
          <a:lstStyle/>
          <a:p>
            <a:pPr algn="ctr"/>
            <a:r>
              <a:rPr lang="en-US" sz="1200" b="1" dirty="0"/>
              <a:t>“Word/phrase from your amazing experience”</a:t>
            </a:r>
          </a:p>
        </p:txBody>
      </p:sp>
      <p:sp>
        <p:nvSpPr>
          <p:cNvPr id="7" name="TextBox 6"/>
          <p:cNvSpPr txBox="1"/>
          <p:nvPr/>
        </p:nvSpPr>
        <p:spPr>
          <a:xfrm>
            <a:off x="5529460" y="3352800"/>
            <a:ext cx="1981200" cy="461665"/>
          </a:xfrm>
          <a:prstGeom prst="rect">
            <a:avLst/>
          </a:prstGeom>
          <a:noFill/>
        </p:spPr>
        <p:txBody>
          <a:bodyPr wrap="square" rtlCol="0">
            <a:spAutoFit/>
          </a:bodyPr>
          <a:lstStyle/>
          <a:p>
            <a:pPr algn="ctr"/>
            <a:r>
              <a:rPr lang="en-US" sz="1200" b="1"/>
              <a:t>“Word/phrase</a:t>
            </a:r>
            <a:r>
              <a:rPr lang="en-US" sz="1200" b="1" dirty="0"/>
              <a:t>: You just crossed the Sea of </a:t>
            </a:r>
            <a:r>
              <a:rPr lang="en-US" sz="1200" b="1"/>
              <a:t>Reeds!”</a:t>
            </a:r>
            <a:endParaRPr lang="en-US" sz="1200" b="1" dirty="0"/>
          </a:p>
        </p:txBody>
      </p:sp>
    </p:spTree>
    <p:extLst>
      <p:ext uri="{BB962C8B-B14F-4D97-AF65-F5344CB8AC3E}">
        <p14:creationId xmlns:p14="http://schemas.microsoft.com/office/powerpoint/2010/main" val="135332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8625"/>
            <a:ext cx="5153163" cy="65079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248400" y="643816"/>
            <a:ext cx="2540493" cy="400110"/>
          </a:xfrm>
          <a:prstGeom prst="rect">
            <a:avLst/>
          </a:prstGeom>
          <a:noFill/>
        </p:spPr>
        <p:txBody>
          <a:bodyPr wrap="square" rtlCol="0">
            <a:spAutoFit/>
          </a:bodyPr>
          <a:lstStyle>
            <a:defPPr>
              <a:defRPr lang="en-US"/>
            </a:defPPr>
            <a:lvl1pPr>
              <a:defRPr b="1"/>
            </a:lvl1pPr>
          </a:lstStyle>
          <a:p>
            <a:r>
              <a:rPr lang="en-US" sz="2000" dirty="0"/>
              <a:t>3. Read the prayer</a:t>
            </a:r>
          </a:p>
        </p:txBody>
      </p:sp>
    </p:spTree>
    <p:extLst>
      <p:ext uri="{BB962C8B-B14F-4D97-AF65-F5344CB8AC3E}">
        <p14:creationId xmlns:p14="http://schemas.microsoft.com/office/powerpoint/2010/main" val="293667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448810"/>
            <a:ext cx="5257800" cy="769441"/>
          </a:xfrm>
          <a:prstGeom prst="rect">
            <a:avLst/>
          </a:prstGeom>
          <a:noFill/>
        </p:spPr>
        <p:txBody>
          <a:bodyPr wrap="square" rtlCol="0">
            <a:spAutoFit/>
          </a:bodyPr>
          <a:lstStyle>
            <a:defPPr>
              <a:defRPr lang="en-US"/>
            </a:defPPr>
            <a:lvl1pPr>
              <a:defRPr b="1"/>
            </a:lvl1pPr>
          </a:lstStyle>
          <a:p>
            <a:r>
              <a:rPr lang="en-US" sz="2200" dirty="0"/>
              <a:t>4. Learn the Hebrew </a:t>
            </a:r>
          </a:p>
          <a:p>
            <a:r>
              <a:rPr lang="en-US" sz="2200" b="0" dirty="0"/>
              <a:t>Roots</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1271588"/>
            <a:ext cx="7172325"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791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623492"/>
            <a:ext cx="4114800" cy="400110"/>
          </a:xfrm>
          <a:prstGeom prst="rect">
            <a:avLst/>
          </a:prstGeom>
          <a:noFill/>
        </p:spPr>
        <p:txBody>
          <a:bodyPr wrap="square" rtlCol="0">
            <a:spAutoFit/>
          </a:bodyPr>
          <a:lstStyle/>
          <a:p>
            <a:r>
              <a:rPr lang="en-US" sz="2000" b="1" dirty="0"/>
              <a:t>5. Find meaning through the music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053" y="1219200"/>
            <a:ext cx="7191375" cy="4743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42161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0266" y="582742"/>
            <a:ext cx="3687933" cy="1015663"/>
          </a:xfrm>
          <a:prstGeom prst="rect">
            <a:avLst/>
          </a:prstGeom>
          <a:noFill/>
        </p:spPr>
        <p:txBody>
          <a:bodyPr wrap="square" rtlCol="0">
            <a:spAutoFit/>
          </a:bodyPr>
          <a:lstStyle>
            <a:defPPr>
              <a:defRPr lang="en-US"/>
            </a:defPPr>
            <a:lvl1pPr>
              <a:defRPr b="1"/>
            </a:lvl1pPr>
          </a:lstStyle>
          <a:p>
            <a:r>
              <a:rPr lang="en-US" sz="2000" dirty="0"/>
              <a:t>6. Do a mindfulness activity, followed by art representing the scene they imagined</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275240"/>
            <a:ext cx="344805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C:\Users\Terry\Downloads\shutterstock_200519834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76600"/>
            <a:ext cx="3962400" cy="26457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7675" y="905907"/>
            <a:ext cx="438150" cy="369332"/>
          </a:xfrm>
          <a:prstGeom prst="rect">
            <a:avLst/>
          </a:prstGeom>
          <a:noFill/>
        </p:spPr>
        <p:txBody>
          <a:bodyPr wrap="square" rtlCol="0">
            <a:spAutoFit/>
          </a:bodyPr>
          <a:lstStyle/>
          <a:p>
            <a:r>
              <a:rPr lang="en-US" dirty="0"/>
              <a:t>1.</a:t>
            </a:r>
          </a:p>
        </p:txBody>
      </p:sp>
      <p:sp>
        <p:nvSpPr>
          <p:cNvPr id="10" name="TextBox 9"/>
          <p:cNvSpPr txBox="1"/>
          <p:nvPr/>
        </p:nvSpPr>
        <p:spPr>
          <a:xfrm>
            <a:off x="4376689" y="2840114"/>
            <a:ext cx="411332"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316304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8727"/>
            <a:ext cx="5272087" cy="66003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781800" y="914400"/>
            <a:ext cx="2286000" cy="1015663"/>
          </a:xfrm>
          <a:prstGeom prst="rect">
            <a:avLst/>
          </a:prstGeom>
          <a:noFill/>
        </p:spPr>
        <p:txBody>
          <a:bodyPr wrap="square" rtlCol="0">
            <a:spAutoFit/>
          </a:bodyPr>
          <a:lstStyle/>
          <a:p>
            <a:r>
              <a:rPr lang="en-US" sz="2000" b="1" dirty="0"/>
              <a:t>7. End the lesson with “Hebrew Helpers”</a:t>
            </a:r>
          </a:p>
        </p:txBody>
      </p:sp>
    </p:spTree>
    <p:extLst>
      <p:ext uri="{BB962C8B-B14F-4D97-AF65-F5344CB8AC3E}">
        <p14:creationId xmlns:p14="http://schemas.microsoft.com/office/powerpoint/2010/main" val="1291318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57400" y="838200"/>
            <a:ext cx="48006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latin typeface="Arial" panose="020B0604020202020204" pitchFamily="34" charset="0"/>
                <a:cs typeface="Arial" panose="020B0604020202020204" pitchFamily="34" charset="0"/>
              </a:rPr>
              <a:t>Topics:</a:t>
            </a:r>
          </a:p>
          <a:p>
            <a:endParaRPr lang="en-US" sz="2200" dirty="0">
              <a:latin typeface="Arial" panose="020B0604020202020204" pitchFamily="34" charset="0"/>
              <a:cs typeface="Arial" panose="020B0604020202020204" pitchFamily="34" charset="0"/>
            </a:endParaRPr>
          </a:p>
          <a:p>
            <a:pPr algn="l"/>
            <a:r>
              <a:rPr lang="en-US" sz="2200" dirty="0">
                <a:latin typeface="Arial" panose="020B0604020202020204" pitchFamily="34" charset="0"/>
                <a:cs typeface="Arial" panose="020B0604020202020204" pitchFamily="34" charset="0"/>
              </a:rPr>
              <a:t>1. Overview of </a:t>
            </a:r>
            <a:r>
              <a:rPr lang="en-US" sz="2200" i="1" dirty="0">
                <a:latin typeface="Arial" panose="020B0604020202020204" pitchFamily="34" charset="0"/>
                <a:cs typeface="Arial" panose="020B0604020202020204" pitchFamily="34" charset="0"/>
              </a:rPr>
              <a:t>Hebrew in Harmony</a:t>
            </a:r>
          </a:p>
          <a:p>
            <a:pPr marL="822960" indent="-342900" algn="l">
              <a:buFontTx/>
              <a:buChar char="-"/>
            </a:pPr>
            <a:r>
              <a:rPr lang="en-US" sz="2000" dirty="0"/>
              <a:t>Why teach prayer through music</a:t>
            </a:r>
          </a:p>
          <a:p>
            <a:pPr marL="822960" indent="-342900" algn="l">
              <a:buFontTx/>
              <a:buChar char="-"/>
            </a:pPr>
            <a:r>
              <a:rPr lang="en-US" sz="2000" dirty="0"/>
              <a:t>Musicians</a:t>
            </a:r>
          </a:p>
          <a:p>
            <a:pPr marL="822960" lvl="0" indent="-342900" algn="l">
              <a:buFontTx/>
              <a:buChar char="-"/>
            </a:pPr>
            <a:r>
              <a:rPr lang="en-US" sz="2000" dirty="0"/>
              <a:t>Goals </a:t>
            </a:r>
          </a:p>
          <a:p>
            <a:pPr marL="822960" lvl="0" indent="-342900" algn="l">
              <a:buFontTx/>
              <a:buChar char="-"/>
            </a:pPr>
            <a:r>
              <a:rPr lang="en-US" sz="2000" dirty="0"/>
              <a:t>Prayers included</a:t>
            </a:r>
          </a:p>
          <a:p>
            <a:pPr marL="822960" indent="-342900" algn="l">
              <a:buFontTx/>
              <a:buChar char="-"/>
            </a:pPr>
            <a:r>
              <a:rPr lang="en-US" sz="2000" dirty="0"/>
              <a:t>3 components of each module</a:t>
            </a:r>
          </a:p>
          <a:p>
            <a:pPr lvl="0" algn="l"/>
            <a:endParaRPr lang="en-US" sz="1200" dirty="0"/>
          </a:p>
          <a:p>
            <a:pPr lvl="0" algn="l"/>
            <a:r>
              <a:rPr lang="en-US" sz="2400" dirty="0"/>
              <a:t>2. Lesson in action: </a:t>
            </a:r>
            <a:r>
              <a:rPr lang="en-US" sz="2400" dirty="0" err="1"/>
              <a:t>Mi</a:t>
            </a:r>
            <a:r>
              <a:rPr lang="en-US" sz="2400" dirty="0"/>
              <a:t> </a:t>
            </a:r>
            <a:r>
              <a:rPr lang="en-US" sz="2400" dirty="0" err="1"/>
              <a:t>Chamochah</a:t>
            </a:r>
            <a:endParaRPr lang="en-US" sz="2400" dirty="0"/>
          </a:p>
          <a:p>
            <a:pPr lvl="0" algn="l"/>
            <a:endParaRPr lang="en-US" sz="1200" dirty="0"/>
          </a:p>
          <a:p>
            <a:pPr lvl="0" algn="l"/>
            <a:r>
              <a:rPr lang="en-US" sz="2400" dirty="0"/>
              <a:t>3. Digital demo</a:t>
            </a:r>
            <a:br>
              <a:rPr lang="en-US" sz="2400" dirty="0"/>
            </a:br>
            <a:endParaRPr lang="en-US" sz="1200" dirty="0"/>
          </a:p>
          <a:p>
            <a:pPr lvl="0" algn="l"/>
            <a:r>
              <a:rPr lang="en-US" sz="2400" dirty="0"/>
              <a:t>4. Some tips</a:t>
            </a:r>
            <a:br>
              <a:rPr lang="en-US" sz="2400" dirty="0"/>
            </a:br>
            <a:r>
              <a:rPr lang="en-US" sz="2400" dirty="0"/>
              <a:t> </a:t>
            </a:r>
          </a:p>
          <a:p>
            <a:pPr lvl="0" algn="l"/>
            <a:endParaRPr lang="en-US" sz="2400" dirty="0"/>
          </a:p>
        </p:txBody>
      </p:sp>
    </p:spTree>
    <p:extLst>
      <p:ext uri="{BB962C8B-B14F-4D97-AF65-F5344CB8AC3E}">
        <p14:creationId xmlns:p14="http://schemas.microsoft.com/office/powerpoint/2010/main" val="197461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Terry\Downloads\shutterstock_5236827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90500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9300" y="859654"/>
            <a:ext cx="5105400" cy="400110"/>
          </a:xfrm>
          <a:prstGeom prst="rect">
            <a:avLst/>
          </a:prstGeom>
          <a:noFill/>
        </p:spPr>
        <p:txBody>
          <a:bodyPr wrap="square" rtlCol="0">
            <a:spAutoFit/>
          </a:bodyPr>
          <a:lstStyle>
            <a:defPPr>
              <a:defRPr lang="en-US"/>
            </a:defPPr>
            <a:lvl1pPr>
              <a:defRPr b="1"/>
            </a:lvl1pPr>
          </a:lstStyle>
          <a:p>
            <a:r>
              <a:rPr lang="en-US" sz="2000" dirty="0"/>
              <a:t>8. Do a wrap-up/review before students leave</a:t>
            </a:r>
          </a:p>
        </p:txBody>
      </p:sp>
    </p:spTree>
    <p:extLst>
      <p:ext uri="{BB962C8B-B14F-4D97-AF65-F5344CB8AC3E}">
        <p14:creationId xmlns:p14="http://schemas.microsoft.com/office/powerpoint/2010/main" val="759337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484082"/>
            <a:ext cx="4038600" cy="400110"/>
          </a:xfrm>
          <a:prstGeom prst="rect">
            <a:avLst/>
          </a:prstGeom>
          <a:noFill/>
        </p:spPr>
        <p:txBody>
          <a:bodyPr wrap="square" rtlCol="0">
            <a:spAutoFit/>
          </a:bodyPr>
          <a:lstStyle>
            <a:defPPr>
              <a:defRPr lang="en-US"/>
            </a:defPPr>
            <a:lvl1pPr>
              <a:defRPr b="1"/>
            </a:lvl1pPr>
          </a:lstStyle>
          <a:p>
            <a:r>
              <a:rPr lang="en-US" sz="2000" dirty="0"/>
              <a:t>9. Go to the digital companion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833705" y="1900095"/>
            <a:ext cx="4778559" cy="3569170"/>
          </a:xfrm>
          <a:prstGeom prst="rect">
            <a:avLst/>
          </a:prstGeom>
        </p:spPr>
      </p:pic>
    </p:spTree>
    <p:extLst>
      <p:ext uri="{BB962C8B-B14F-4D97-AF65-F5344CB8AC3E}">
        <p14:creationId xmlns:p14="http://schemas.microsoft.com/office/powerpoint/2010/main" val="32424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44697" y="2057400"/>
            <a:ext cx="4879056" cy="2439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33600" y="685800"/>
            <a:ext cx="5105400" cy="492443"/>
          </a:xfrm>
          <a:prstGeom prst="rect">
            <a:avLst/>
          </a:prstGeom>
        </p:spPr>
        <p:txBody>
          <a:bodyPr wrap="square">
            <a:spAutoFit/>
          </a:bodyPr>
          <a:lstStyle/>
          <a:p>
            <a:pPr algn="ctr"/>
            <a:r>
              <a:rPr lang="en-US" sz="2600" dirty="0">
                <a:latin typeface="Arial" panose="020B0604020202020204" pitchFamily="34" charset="0"/>
                <a:ea typeface="+mj-ea"/>
                <a:cs typeface="Arial" panose="020B0604020202020204" pitchFamily="34" charset="0"/>
              </a:rPr>
              <a:t>3. Digital demo</a:t>
            </a:r>
            <a:endParaRPr lang="en-US" sz="2600" dirty="0"/>
          </a:p>
        </p:txBody>
      </p:sp>
    </p:spTree>
    <p:extLst>
      <p:ext uri="{BB962C8B-B14F-4D97-AF65-F5344CB8AC3E}">
        <p14:creationId xmlns:p14="http://schemas.microsoft.com/office/powerpoint/2010/main" val="3430172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8286" y="685799"/>
            <a:ext cx="5105400" cy="492443"/>
          </a:xfrm>
          <a:prstGeom prst="rect">
            <a:avLst/>
          </a:prstGeom>
        </p:spPr>
        <p:txBody>
          <a:bodyPr wrap="square">
            <a:spAutoFit/>
          </a:bodyPr>
          <a:lstStyle/>
          <a:p>
            <a:pPr algn="ctr"/>
            <a:r>
              <a:rPr lang="en-US" sz="2600" dirty="0">
                <a:latin typeface="Arial" panose="020B0604020202020204" pitchFamily="34" charset="0"/>
                <a:ea typeface="+mj-ea"/>
                <a:cs typeface="Arial" panose="020B0604020202020204" pitchFamily="34" charset="0"/>
              </a:rPr>
              <a:t>4. Some tips</a:t>
            </a:r>
            <a:endParaRPr lang="en-US" sz="2600" dirty="0"/>
          </a:p>
        </p:txBody>
      </p:sp>
      <p:sp>
        <p:nvSpPr>
          <p:cNvPr id="3" name="TextBox 2"/>
          <p:cNvSpPr txBox="1"/>
          <p:nvPr/>
        </p:nvSpPr>
        <p:spPr>
          <a:xfrm>
            <a:off x="1219200" y="1324451"/>
            <a:ext cx="4859520" cy="2492990"/>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rial" panose="020B0604020202020204" pitchFamily="34" charset="0"/>
                <a:ea typeface="+mj-ea"/>
                <a:cs typeface="Arial" panose="020B0604020202020204" pitchFamily="34" charset="0"/>
              </a:rPr>
              <a:t>Plan carefully</a:t>
            </a:r>
          </a:p>
          <a:p>
            <a:pPr marL="342900" indent="-342900">
              <a:buFont typeface="Arial" panose="020B0604020202020204" pitchFamily="34" charset="0"/>
              <a:buChar char="•"/>
            </a:pPr>
            <a:endParaRPr lang="en-US" sz="1200" dirty="0">
              <a:latin typeface="Arial" panose="020B0604020202020204" pitchFamily="34" charset="0"/>
              <a:ea typeface="+mj-ea"/>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ea typeface="+mj-ea"/>
                <a:cs typeface="Arial" panose="020B0604020202020204" pitchFamily="34" charset="0"/>
              </a:rPr>
              <a:t>Use the journals purposefully</a:t>
            </a:r>
          </a:p>
          <a:p>
            <a:pPr marL="342900" indent="-342900">
              <a:buFont typeface="Arial" panose="020B0604020202020204" pitchFamily="34" charset="0"/>
              <a:buChar char="•"/>
            </a:pPr>
            <a:endParaRPr lang="en-US" sz="1200" dirty="0">
              <a:latin typeface="Arial" panose="020B0604020202020204" pitchFamily="34" charset="0"/>
              <a:ea typeface="+mj-ea"/>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ea typeface="+mj-ea"/>
                <a:cs typeface="Arial" panose="020B0604020202020204" pitchFamily="34" charset="0"/>
              </a:rPr>
              <a:t>Differentiate your teaching; </a:t>
            </a:r>
            <a:br>
              <a:rPr lang="en-US" dirty="0">
                <a:latin typeface="Arial" panose="020B0604020202020204" pitchFamily="34" charset="0"/>
                <a:ea typeface="+mj-ea"/>
                <a:cs typeface="Arial" panose="020B0604020202020204" pitchFamily="34" charset="0"/>
              </a:rPr>
            </a:br>
            <a:r>
              <a:rPr lang="en-US" dirty="0">
                <a:latin typeface="Arial" panose="020B0604020202020204" pitchFamily="34" charset="0"/>
                <a:ea typeface="+mj-ea"/>
                <a:cs typeface="Arial" panose="020B0604020202020204" pitchFamily="34" charset="0"/>
              </a:rPr>
              <a:t>learn individually, pairs, whole group</a:t>
            </a:r>
            <a:br>
              <a:rPr lang="en-US" dirty="0">
                <a:latin typeface="Arial" panose="020B0604020202020204" pitchFamily="34" charset="0"/>
                <a:ea typeface="+mj-ea"/>
                <a:cs typeface="Arial" panose="020B0604020202020204" pitchFamily="34" charset="0"/>
              </a:rPr>
            </a:br>
            <a:endParaRPr lang="en-US" sz="1200" dirty="0">
              <a:latin typeface="Arial" panose="020B0604020202020204" pitchFamily="34" charset="0"/>
              <a:ea typeface="+mj-ea"/>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ea typeface="+mj-ea"/>
                <a:cs typeface="Arial" panose="020B0604020202020204" pitchFamily="34" charset="0"/>
              </a:rPr>
              <a:t>Show kids how use the digital</a:t>
            </a:r>
            <a:br>
              <a:rPr lang="en-US" dirty="0">
                <a:latin typeface="Arial" panose="020B0604020202020204" pitchFamily="34" charset="0"/>
                <a:ea typeface="+mj-ea"/>
                <a:cs typeface="Arial" panose="020B0604020202020204" pitchFamily="34" charset="0"/>
              </a:rPr>
            </a:br>
            <a:endParaRPr lang="en-US" sz="1200" dirty="0">
              <a:latin typeface="Arial" panose="020B0604020202020204" pitchFamily="34" charset="0"/>
              <a:ea typeface="+mj-ea"/>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ea typeface="+mj-ea"/>
                <a:cs typeface="Arial" panose="020B0604020202020204" pitchFamily="34" charset="0"/>
              </a:rPr>
              <a:t>Ensure you have strong </a:t>
            </a:r>
            <a:r>
              <a:rPr lang="en-US" dirty="0" err="1">
                <a:latin typeface="Arial" panose="020B0604020202020204" pitchFamily="34" charset="0"/>
                <a:ea typeface="+mj-ea"/>
                <a:cs typeface="Arial" panose="020B0604020202020204" pitchFamily="34" charset="0"/>
              </a:rPr>
              <a:t>wi</a:t>
            </a:r>
            <a:r>
              <a:rPr lang="en-US" dirty="0">
                <a:latin typeface="Arial" panose="020B0604020202020204" pitchFamily="34" charset="0"/>
                <a:ea typeface="+mj-ea"/>
                <a:cs typeface="Arial" panose="020B0604020202020204" pitchFamily="34" charset="0"/>
              </a:rPr>
              <a:t> fi!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456124" y="1087676"/>
            <a:ext cx="2573630" cy="19222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684142" y="3459858"/>
            <a:ext cx="2652515" cy="1981200"/>
          </a:xfrm>
          <a:prstGeom prst="rect">
            <a:avLst/>
          </a:prstGeom>
        </p:spPr>
      </p:pic>
    </p:spTree>
    <p:extLst>
      <p:ext uri="{BB962C8B-B14F-4D97-AF65-F5344CB8AC3E}">
        <p14:creationId xmlns:p14="http://schemas.microsoft.com/office/powerpoint/2010/main" val="358503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0" y="2133600"/>
            <a:ext cx="5562600" cy="1431161"/>
          </a:xfrm>
          <a:prstGeom prst="rect">
            <a:avLst/>
          </a:prstGeom>
        </p:spPr>
        <p:txBody>
          <a:bodyPr wrap="square">
            <a:spAutoFit/>
          </a:bodyPr>
          <a:lstStyle/>
          <a:p>
            <a:pPr algn="ctr"/>
            <a:r>
              <a:rPr lang="en-US" sz="2000">
                <a:latin typeface="Arial" panose="020B0604020202020204" pitchFamily="34" charset="0"/>
                <a:ea typeface="+mj-ea"/>
                <a:cs typeface="Arial" panose="020B0604020202020204" pitchFamily="34" charset="0"/>
              </a:rPr>
              <a:t>customersupport@</a:t>
            </a:r>
            <a:r>
              <a:rPr lang="en-US" sz="2000" dirty="0">
                <a:latin typeface="Arial" panose="020B0604020202020204" pitchFamily="34" charset="0"/>
                <a:ea typeface="+mj-ea"/>
                <a:cs typeface="Arial" panose="020B0604020202020204" pitchFamily="34" charset="0"/>
              </a:rPr>
              <a:t>behrmanhouse.com</a:t>
            </a:r>
          </a:p>
          <a:p>
            <a:pPr algn="ctr"/>
            <a:endParaRPr lang="en-US" sz="900" dirty="0">
              <a:latin typeface="Arial" panose="020B0604020202020204" pitchFamily="34" charset="0"/>
              <a:ea typeface="+mj-ea"/>
              <a:cs typeface="Arial" panose="020B0604020202020204" pitchFamily="34" charset="0"/>
            </a:endParaRPr>
          </a:p>
          <a:p>
            <a:pPr algn="ctr"/>
            <a:endParaRPr lang="en-US" sz="2400" dirty="0">
              <a:latin typeface="Arial" panose="020B0604020202020204" pitchFamily="34" charset="0"/>
              <a:ea typeface="+mj-ea"/>
              <a:cs typeface="Arial" panose="020B0604020202020204" pitchFamily="34" charset="0"/>
            </a:endParaRPr>
          </a:p>
          <a:p>
            <a:pPr algn="ctr"/>
            <a:r>
              <a:rPr lang="en-US" sz="1600" dirty="0">
                <a:solidFill>
                  <a:srgbClr val="FF0000"/>
                </a:solidFill>
                <a:latin typeface="Arial" panose="020B0604020202020204" pitchFamily="34" charset="0"/>
                <a:ea typeface="+mj-ea"/>
                <a:cs typeface="Arial" panose="020B0604020202020204" pitchFamily="34" charset="0"/>
              </a:rPr>
              <a:t>Join the </a:t>
            </a:r>
            <a:r>
              <a:rPr lang="en-US" sz="1600" i="1" dirty="0">
                <a:solidFill>
                  <a:srgbClr val="FF0000"/>
                </a:solidFill>
                <a:latin typeface="Arial" panose="020B0604020202020204" pitchFamily="34" charset="0"/>
                <a:ea typeface="+mj-ea"/>
                <a:cs typeface="Arial" panose="020B0604020202020204" pitchFamily="34" charset="0"/>
              </a:rPr>
              <a:t>Hebrew in Harmony </a:t>
            </a:r>
            <a:r>
              <a:rPr lang="en-US" sz="1600" dirty="0">
                <a:solidFill>
                  <a:srgbClr val="FF0000"/>
                </a:solidFill>
                <a:latin typeface="Arial" panose="020B0604020202020204" pitchFamily="34" charset="0"/>
                <a:ea typeface="+mj-ea"/>
                <a:cs typeface="Arial" panose="020B0604020202020204" pitchFamily="34" charset="0"/>
              </a:rPr>
              <a:t>Facebook group:</a:t>
            </a:r>
          </a:p>
          <a:p>
            <a:pPr algn="ctr"/>
            <a:r>
              <a:rPr lang="en-US" dirty="0"/>
              <a:t>www.facebook.com/groups/HebrewinHarmony/ </a:t>
            </a:r>
          </a:p>
        </p:txBody>
      </p:sp>
    </p:spTree>
    <p:extLst>
      <p:ext uri="{BB962C8B-B14F-4D97-AF65-F5344CB8AC3E}">
        <p14:creationId xmlns:p14="http://schemas.microsoft.com/office/powerpoint/2010/main" val="23377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1" y="1219200"/>
            <a:ext cx="56388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i="1" dirty="0">
                <a:latin typeface="Arial" panose="020B0604020202020204" pitchFamily="34" charset="0"/>
                <a:cs typeface="Arial" panose="020B0604020202020204" pitchFamily="34" charset="0"/>
              </a:rPr>
              <a:t>Hebrew in Harmony </a:t>
            </a:r>
            <a:r>
              <a:rPr lang="en-US" sz="2000" dirty="0">
                <a:latin typeface="Arial" panose="020B0604020202020204" pitchFamily="34" charset="0"/>
                <a:cs typeface="Arial" panose="020B0604020202020204" pitchFamily="34" charset="0"/>
              </a:rPr>
              <a:t>is a Hebrew curriculum in which 4–6</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graders learn prayer through music.</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362200"/>
            <a:ext cx="34290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070716" y="543017"/>
            <a:ext cx="5320684" cy="492443"/>
          </a:xfrm>
          <a:prstGeom prst="rect">
            <a:avLst/>
          </a:prstGeom>
          <a:noFill/>
        </p:spPr>
        <p:txBody>
          <a:bodyPr wrap="square" rtlCol="0">
            <a:spAutoFit/>
          </a:bodyPr>
          <a:lstStyle/>
          <a:p>
            <a:r>
              <a:rPr lang="en-US" sz="2600" dirty="0">
                <a:latin typeface="Arial" panose="020B0604020202020204" pitchFamily="34" charset="0"/>
                <a:ea typeface="+mj-ea"/>
                <a:cs typeface="Arial" panose="020B0604020202020204" pitchFamily="34" charset="0"/>
              </a:rPr>
              <a:t>1. Overview of </a:t>
            </a:r>
            <a:r>
              <a:rPr lang="en-US" sz="2600" i="1" dirty="0">
                <a:latin typeface="Arial" panose="020B0604020202020204" pitchFamily="34" charset="0"/>
                <a:ea typeface="+mj-ea"/>
                <a:cs typeface="Arial" panose="020B0604020202020204" pitchFamily="34" charset="0"/>
              </a:rPr>
              <a:t>Hebrew in Harmony</a:t>
            </a:r>
            <a:endParaRPr lang="en-US" sz="2600"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2085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9800" y="495300"/>
            <a:ext cx="4876800" cy="533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b="1" dirty="0">
                <a:latin typeface="Arial" panose="020B0604020202020204" pitchFamily="34" charset="0"/>
                <a:cs typeface="Arial" panose="020B0604020202020204" pitchFamily="34" charset="0"/>
              </a:rPr>
              <a:t>Why teach prayer through music? </a:t>
            </a:r>
          </a:p>
        </p:txBody>
      </p:sp>
      <p:sp>
        <p:nvSpPr>
          <p:cNvPr id="4" name="TextBox 3"/>
          <p:cNvSpPr txBox="1"/>
          <p:nvPr/>
        </p:nvSpPr>
        <p:spPr>
          <a:xfrm>
            <a:off x="1371600" y="1198855"/>
            <a:ext cx="7010400" cy="3046988"/>
          </a:xfrm>
          <a:prstGeom prst="rect">
            <a:avLst/>
          </a:prstGeom>
          <a:noFill/>
        </p:spPr>
        <p:txBody>
          <a:bodyPr wrap="square" rtlCol="0">
            <a:spAutoFit/>
          </a:bodyPr>
          <a:lstStyle/>
          <a:p>
            <a:pPr marL="342900" indent="-342900">
              <a:buAutoNum type="arabicPeriod"/>
            </a:pPr>
            <a:r>
              <a:rPr lang="en-US" dirty="0">
                <a:latin typeface="Arial" panose="020B0604020202020204" pitchFamily="34" charset="0"/>
                <a:ea typeface="+mj-ea"/>
                <a:cs typeface="Arial" panose="020B0604020202020204" pitchFamily="34" charset="0"/>
              </a:rPr>
              <a:t>Music is directly connected to emotions</a:t>
            </a:r>
          </a:p>
          <a:p>
            <a:pPr marL="342900" indent="-342900">
              <a:buAutoNum type="arabicPeriod"/>
            </a:pPr>
            <a:endParaRPr lang="en-US" sz="1200" dirty="0">
              <a:latin typeface="Arial" panose="020B0604020202020204" pitchFamily="34" charset="0"/>
              <a:ea typeface="+mj-ea"/>
              <a:cs typeface="Arial" panose="020B0604020202020204" pitchFamily="34" charset="0"/>
            </a:endParaRPr>
          </a:p>
          <a:p>
            <a:pPr marL="342900" indent="-342900">
              <a:buAutoNum type="arabicPeriod"/>
            </a:pPr>
            <a:r>
              <a:rPr lang="en-US" dirty="0">
                <a:latin typeface="Arial" panose="020B0604020202020204" pitchFamily="34" charset="0"/>
                <a:ea typeface="+mj-ea"/>
                <a:cs typeface="Arial" panose="020B0604020202020204" pitchFamily="34" charset="0"/>
              </a:rPr>
              <a:t>Research shows cognitive benefits of music</a:t>
            </a:r>
          </a:p>
          <a:p>
            <a:pPr marL="342900" indent="-342900">
              <a:buAutoNum type="arabicPeriod"/>
            </a:pPr>
            <a:endParaRPr lang="en-US" sz="1200" dirty="0">
              <a:latin typeface="Arial" panose="020B0604020202020204" pitchFamily="34" charset="0"/>
              <a:ea typeface="+mj-ea"/>
              <a:cs typeface="Arial" panose="020B0604020202020204" pitchFamily="34" charset="0"/>
            </a:endParaRPr>
          </a:p>
          <a:p>
            <a:pPr marL="342900" indent="-342900">
              <a:buAutoNum type="arabicPeriod"/>
            </a:pPr>
            <a:r>
              <a:rPr lang="en-US" dirty="0">
                <a:latin typeface="Arial" panose="020B0604020202020204" pitchFamily="34" charset="0"/>
                <a:ea typeface="+mj-ea"/>
                <a:cs typeface="Arial" panose="020B0604020202020204" pitchFamily="34" charset="0"/>
              </a:rPr>
              <a:t>Group singing is a powerful bonding experience, builds community (“singing together brings us together”)</a:t>
            </a:r>
          </a:p>
          <a:p>
            <a:pPr marL="342900" indent="-342900">
              <a:buAutoNum type="arabicPeriod"/>
            </a:pPr>
            <a:endParaRPr lang="en-US" sz="1200" dirty="0">
              <a:latin typeface="Arial" panose="020B0604020202020204" pitchFamily="34" charset="0"/>
              <a:ea typeface="+mj-ea"/>
              <a:cs typeface="Arial" panose="020B0604020202020204" pitchFamily="34" charset="0"/>
            </a:endParaRPr>
          </a:p>
          <a:p>
            <a:pPr marL="342900" indent="-342900">
              <a:buAutoNum type="arabicPeriod"/>
            </a:pPr>
            <a:r>
              <a:rPr lang="en-US" dirty="0">
                <a:latin typeface="Arial" panose="020B0604020202020204" pitchFamily="34" charset="0"/>
                <a:ea typeface="+mj-ea"/>
                <a:cs typeface="Arial" panose="020B0604020202020204" pitchFamily="34" charset="0"/>
              </a:rPr>
              <a:t>Music allows the Hebrew words to flow</a:t>
            </a:r>
            <a:br>
              <a:rPr lang="en-US" dirty="0">
                <a:latin typeface="Arial" panose="020B0604020202020204" pitchFamily="34" charset="0"/>
                <a:ea typeface="+mj-ea"/>
                <a:cs typeface="Arial" panose="020B0604020202020204" pitchFamily="34" charset="0"/>
              </a:rPr>
            </a:br>
            <a:endParaRPr lang="en-US" sz="1200" dirty="0">
              <a:latin typeface="Arial" panose="020B0604020202020204" pitchFamily="34" charset="0"/>
              <a:ea typeface="+mj-ea"/>
              <a:cs typeface="Arial" panose="020B0604020202020204" pitchFamily="34" charset="0"/>
            </a:endParaRPr>
          </a:p>
          <a:p>
            <a:pPr marL="342900" indent="-342900">
              <a:buAutoNum type="arabicPeriod"/>
            </a:pPr>
            <a:r>
              <a:rPr lang="en-US" dirty="0">
                <a:latin typeface="Arial" panose="020B0604020202020204" pitchFamily="34" charset="0"/>
                <a:ea typeface="+mj-ea"/>
                <a:cs typeface="Arial" panose="020B0604020202020204" pitchFamily="34" charset="0"/>
              </a:rPr>
              <a:t>Music helps kids remember the words</a:t>
            </a:r>
          </a:p>
          <a:p>
            <a:pPr marL="342900" indent="-342900">
              <a:buAutoNum type="arabicPeriod"/>
            </a:pPr>
            <a:endParaRPr lang="en-US" sz="1200" dirty="0">
              <a:latin typeface="Arial" panose="020B0604020202020204" pitchFamily="34" charset="0"/>
              <a:ea typeface="+mj-ea"/>
              <a:cs typeface="Arial" panose="020B0604020202020204" pitchFamily="34" charset="0"/>
            </a:endParaRPr>
          </a:p>
          <a:p>
            <a:pPr marL="342900" indent="-342900">
              <a:buAutoNum type="arabicPeriod"/>
            </a:pPr>
            <a:r>
              <a:rPr lang="en-US" dirty="0">
                <a:latin typeface="Arial" panose="020B0604020202020204" pitchFamily="34" charset="0"/>
                <a:ea typeface="+mj-ea"/>
                <a:cs typeface="Arial" panose="020B0604020202020204" pitchFamily="34" charset="0"/>
              </a:rPr>
              <a:t>Music is already a part of every child’s life</a:t>
            </a:r>
          </a:p>
        </p:txBody>
      </p:sp>
      <p:pic>
        <p:nvPicPr>
          <p:cNvPr id="5122" name="Picture 2" descr="S:\Departments\Editorial\Hebrew in Harmony\Photos for journals\Phase 2\Birchot Shalom\d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5388" y="3505200"/>
            <a:ext cx="2184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88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66043B-9314-4A62-97CC-D65FF62D0A49}"/>
              </a:ext>
            </a:extLst>
          </p:cNvPr>
          <p:cNvPicPr>
            <a:picLocks noChangeAspect="1"/>
          </p:cNvPicPr>
          <p:nvPr/>
        </p:nvPicPr>
        <p:blipFill>
          <a:blip r:embed="rId3"/>
          <a:stretch>
            <a:fillRect/>
          </a:stretch>
        </p:blipFill>
        <p:spPr>
          <a:xfrm>
            <a:off x="2133600" y="31812"/>
            <a:ext cx="6967046" cy="6629400"/>
          </a:xfrm>
          <a:prstGeom prst="rect">
            <a:avLst/>
          </a:prstGeom>
        </p:spPr>
      </p:pic>
    </p:spTree>
    <p:extLst>
      <p:ext uri="{BB962C8B-B14F-4D97-AF65-F5344CB8AC3E}">
        <p14:creationId xmlns:p14="http://schemas.microsoft.com/office/powerpoint/2010/main" val="234112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D8A730-8D27-4700-AAC3-95CC7DF8ED29}"/>
              </a:ext>
            </a:extLst>
          </p:cNvPr>
          <p:cNvPicPr>
            <a:picLocks noChangeAspect="1"/>
          </p:cNvPicPr>
          <p:nvPr/>
        </p:nvPicPr>
        <p:blipFill>
          <a:blip r:embed="rId3"/>
          <a:stretch>
            <a:fillRect/>
          </a:stretch>
        </p:blipFill>
        <p:spPr>
          <a:xfrm>
            <a:off x="2297989" y="76200"/>
            <a:ext cx="6831955" cy="6589153"/>
          </a:xfrm>
          <a:prstGeom prst="rect">
            <a:avLst/>
          </a:prstGeom>
        </p:spPr>
      </p:pic>
    </p:spTree>
    <p:extLst>
      <p:ext uri="{BB962C8B-B14F-4D97-AF65-F5344CB8AC3E}">
        <p14:creationId xmlns:p14="http://schemas.microsoft.com/office/powerpoint/2010/main" val="114995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66623"/>
            <a:ext cx="2895600" cy="769441"/>
          </a:xfrm>
          <a:prstGeom prst="rect">
            <a:avLst/>
          </a:prstGeom>
        </p:spPr>
        <p:txBody>
          <a:bodyPr wrap="square">
            <a:spAutoFit/>
          </a:bodyPr>
          <a:lstStyle/>
          <a:p>
            <a:pPr algn="ctr"/>
            <a:r>
              <a:rPr lang="en-US" sz="2200" b="1" dirty="0">
                <a:latin typeface="Arial" panose="020B0604020202020204" pitchFamily="34" charset="0"/>
                <a:ea typeface="+mj-ea"/>
                <a:cs typeface="Arial" panose="020B0604020202020204" pitchFamily="34" charset="0"/>
              </a:rPr>
              <a:t>22 prayer modules available</a:t>
            </a:r>
          </a:p>
        </p:txBody>
      </p:sp>
      <p:sp>
        <p:nvSpPr>
          <p:cNvPr id="4" name="Rectangle 3">
            <a:extLst>
              <a:ext uri="{FF2B5EF4-FFF2-40B4-BE49-F238E27FC236}">
                <a16:creationId xmlns:a16="http://schemas.microsoft.com/office/drawing/2014/main" id="{A03E5678-4FEC-44B3-A5B5-593EE06D9DD4}"/>
              </a:ext>
            </a:extLst>
          </p:cNvPr>
          <p:cNvSpPr/>
          <p:nvPr/>
        </p:nvSpPr>
        <p:spPr>
          <a:xfrm>
            <a:off x="3886200" y="366623"/>
            <a:ext cx="4572000" cy="6124754"/>
          </a:xfrm>
          <a:prstGeom prst="rect">
            <a:avLst/>
          </a:prstGeom>
        </p:spPr>
        <p:txBody>
          <a:bodyPr>
            <a:spAutoFit/>
          </a:bodyPr>
          <a:lstStyle/>
          <a:p>
            <a:pPr marL="342900" lvl="0" indent="-342900">
              <a:buFont typeface="+mj-lt"/>
              <a:buAutoNum type="arabicPeriod"/>
              <a:defRPr/>
            </a:pPr>
            <a:r>
              <a:rPr lang="en-US" sz="1600" dirty="0" err="1"/>
              <a:t>Aleinu</a:t>
            </a:r>
            <a:endParaRPr lang="en-US" sz="1600" dirty="0"/>
          </a:p>
          <a:p>
            <a:pPr marL="342900" lvl="0" indent="-342900">
              <a:buFont typeface="+mj-lt"/>
              <a:buAutoNum type="arabicPeriod"/>
              <a:defRPr/>
            </a:pPr>
            <a:r>
              <a:rPr lang="en-US" sz="1600" dirty="0" err="1"/>
              <a:t>Ashrei</a:t>
            </a:r>
            <a:r>
              <a:rPr lang="en-US" sz="1600" dirty="0"/>
              <a:t> </a:t>
            </a:r>
          </a:p>
          <a:p>
            <a:pPr marL="342900" lvl="0" indent="-342900">
              <a:buFont typeface="+mj-lt"/>
              <a:buAutoNum type="arabicPeriod"/>
              <a:defRPr/>
            </a:pPr>
            <a:r>
              <a:rPr lang="en-US" sz="1600" dirty="0" err="1"/>
              <a:t>Avot</a:t>
            </a:r>
            <a:r>
              <a:rPr lang="en-US" sz="1600" dirty="0"/>
              <a:t> </a:t>
            </a:r>
            <a:r>
              <a:rPr lang="en-US" sz="1600" dirty="0" err="1"/>
              <a:t>V’imahot</a:t>
            </a:r>
            <a:endParaRPr lang="en-US" sz="1600" dirty="0"/>
          </a:p>
          <a:p>
            <a:pPr marL="342900" lvl="0" indent="-342900">
              <a:buFont typeface="+mj-lt"/>
              <a:buAutoNum type="arabicPeriod"/>
            </a:pPr>
            <a:r>
              <a:rPr lang="en-US" sz="1600" dirty="0" err="1"/>
              <a:t>Bar’chu</a:t>
            </a:r>
            <a:r>
              <a:rPr lang="en-US" sz="1600" dirty="0"/>
              <a:t> </a:t>
            </a:r>
          </a:p>
          <a:p>
            <a:pPr marL="342900" lvl="0" indent="-342900">
              <a:buFont typeface="+mj-lt"/>
              <a:buAutoNum type="arabicPeriod"/>
              <a:defRPr/>
            </a:pPr>
            <a:r>
              <a:rPr lang="en-US" sz="1600" dirty="0" err="1"/>
              <a:t>Birchot</a:t>
            </a:r>
            <a:r>
              <a:rPr lang="en-US" sz="1600" dirty="0"/>
              <a:t> </a:t>
            </a:r>
            <a:r>
              <a:rPr lang="en-US" sz="1600" dirty="0" err="1"/>
              <a:t>HaHaftarah</a:t>
            </a:r>
            <a:r>
              <a:rPr lang="en-US" sz="1600" dirty="0"/>
              <a:t> </a:t>
            </a:r>
            <a:br>
              <a:rPr lang="en-US" sz="1600" dirty="0"/>
            </a:br>
            <a:r>
              <a:rPr lang="en-US" sz="1600" dirty="0"/>
              <a:t>  </a:t>
            </a:r>
            <a:r>
              <a:rPr lang="en-US" sz="1200" dirty="0"/>
              <a:t>(</a:t>
            </a:r>
            <a:r>
              <a:rPr lang="en-US" sz="1200" dirty="0" err="1"/>
              <a:t>incl</a:t>
            </a:r>
            <a:r>
              <a:rPr lang="en-US" sz="1200" dirty="0"/>
              <a:t> </a:t>
            </a:r>
            <a:r>
              <a:rPr lang="en-US" sz="1200" dirty="0" err="1"/>
              <a:t>Eitz</a:t>
            </a:r>
            <a:r>
              <a:rPr lang="en-US" sz="1200" dirty="0"/>
              <a:t> </a:t>
            </a:r>
            <a:r>
              <a:rPr lang="en-US" sz="1200" dirty="0" err="1"/>
              <a:t>Hayyim</a:t>
            </a:r>
            <a:r>
              <a:rPr lang="en-US" sz="1200" dirty="0"/>
              <a:t> Hi)</a:t>
            </a:r>
          </a:p>
          <a:p>
            <a:pPr marL="342900" lvl="0" indent="-342900">
              <a:buFont typeface="+mj-lt"/>
              <a:buAutoNum type="arabicPeriod"/>
              <a:defRPr/>
            </a:pPr>
            <a:r>
              <a:rPr lang="en-US" sz="1600" dirty="0" err="1"/>
              <a:t>Birchot</a:t>
            </a:r>
            <a:r>
              <a:rPr lang="en-US" sz="1600" dirty="0"/>
              <a:t> </a:t>
            </a:r>
            <a:r>
              <a:rPr lang="en-US" sz="1600" dirty="0" err="1"/>
              <a:t>HaTorah</a:t>
            </a:r>
            <a:r>
              <a:rPr lang="en-US" sz="1600" dirty="0"/>
              <a:t> </a:t>
            </a:r>
            <a:br>
              <a:rPr lang="en-US" sz="1600" dirty="0"/>
            </a:br>
            <a:r>
              <a:rPr lang="en-US" sz="1200" dirty="0"/>
              <a:t>  (</a:t>
            </a:r>
            <a:r>
              <a:rPr lang="en-US" sz="1200" dirty="0" err="1"/>
              <a:t>incl</a:t>
            </a:r>
            <a:r>
              <a:rPr lang="en-US" sz="1200" dirty="0"/>
              <a:t> Mi </a:t>
            </a:r>
            <a:r>
              <a:rPr lang="en-US" sz="1200" dirty="0" err="1"/>
              <a:t>Shebeirach</a:t>
            </a:r>
            <a:r>
              <a:rPr lang="en-US" sz="1200" dirty="0"/>
              <a:t>, </a:t>
            </a:r>
            <a:r>
              <a:rPr lang="en-US" sz="1200" dirty="0" err="1"/>
              <a:t>V’zot</a:t>
            </a:r>
            <a:r>
              <a:rPr lang="en-US" sz="1200" dirty="0"/>
              <a:t> </a:t>
            </a:r>
            <a:r>
              <a:rPr lang="en-US" sz="1200" dirty="0" err="1"/>
              <a:t>HaTorah</a:t>
            </a:r>
            <a:r>
              <a:rPr lang="en-US" sz="1200" dirty="0"/>
              <a:t>)</a:t>
            </a:r>
          </a:p>
          <a:p>
            <a:pPr marL="342900" lvl="0" indent="-342900">
              <a:buFont typeface="+mj-lt"/>
              <a:buAutoNum type="arabicPeriod"/>
              <a:defRPr/>
            </a:pPr>
            <a:r>
              <a:rPr lang="en-US" sz="1600" dirty="0" err="1"/>
              <a:t>Birchot</a:t>
            </a:r>
            <a:r>
              <a:rPr lang="en-US" sz="1600" dirty="0"/>
              <a:t> Shalom </a:t>
            </a:r>
            <a:br>
              <a:rPr lang="en-US" sz="1600" dirty="0"/>
            </a:br>
            <a:r>
              <a:rPr lang="en-US" sz="1200" dirty="0"/>
              <a:t>  (Shalom </a:t>
            </a:r>
            <a:r>
              <a:rPr lang="en-US" sz="1200" dirty="0" err="1"/>
              <a:t>Rav</a:t>
            </a:r>
            <a:r>
              <a:rPr lang="en-US" sz="1200" dirty="0"/>
              <a:t>, Sim Shalom, </a:t>
            </a:r>
            <a:r>
              <a:rPr lang="en-US" sz="1200" dirty="0" err="1"/>
              <a:t>Oseh</a:t>
            </a:r>
            <a:r>
              <a:rPr lang="en-US" sz="1200" dirty="0"/>
              <a:t> Shalom)</a:t>
            </a:r>
          </a:p>
          <a:p>
            <a:pPr marL="342900" lvl="0" indent="-342900">
              <a:buFont typeface="+mj-lt"/>
              <a:buAutoNum type="arabicPeriod"/>
            </a:pPr>
            <a:r>
              <a:rPr lang="en-US" sz="1600" dirty="0" err="1"/>
              <a:t>B’rachot</a:t>
            </a:r>
            <a:r>
              <a:rPr lang="en-US" sz="1600" dirty="0"/>
              <a:t> </a:t>
            </a:r>
          </a:p>
          <a:p>
            <a:pPr marL="342900" lvl="0" indent="-342900">
              <a:buFont typeface="+mj-lt"/>
              <a:buAutoNum type="arabicPeriod"/>
              <a:defRPr/>
            </a:pPr>
            <a:r>
              <a:rPr lang="en-US" sz="1600" dirty="0"/>
              <a:t>Ein </a:t>
            </a:r>
            <a:r>
              <a:rPr lang="en-US" sz="1600" dirty="0" err="1"/>
              <a:t>Keloheinu</a:t>
            </a:r>
            <a:r>
              <a:rPr lang="en-US" sz="1600" dirty="0"/>
              <a:t>, </a:t>
            </a:r>
            <a:r>
              <a:rPr lang="en-US" sz="1600" dirty="0" err="1"/>
              <a:t>Adon</a:t>
            </a:r>
            <a:r>
              <a:rPr lang="en-US" sz="1600" dirty="0"/>
              <a:t> Olam </a:t>
            </a:r>
          </a:p>
          <a:p>
            <a:pPr marL="342900" lvl="0" indent="-342900">
              <a:buFont typeface="+mj-lt"/>
              <a:buAutoNum type="arabicPeriod"/>
              <a:defRPr/>
            </a:pPr>
            <a:r>
              <a:rPr lang="en-US" sz="1600" dirty="0" err="1"/>
              <a:t>G’vurot</a:t>
            </a:r>
            <a:r>
              <a:rPr lang="en-US" sz="1600" dirty="0"/>
              <a:t> </a:t>
            </a:r>
          </a:p>
          <a:p>
            <a:pPr marL="342900" lvl="0" indent="-342900">
              <a:buFont typeface="+mj-lt"/>
              <a:buAutoNum type="arabicPeriod"/>
              <a:defRPr/>
            </a:pPr>
            <a:r>
              <a:rPr lang="en-US" sz="1600" dirty="0" err="1"/>
              <a:t>Hotza’at</a:t>
            </a:r>
            <a:r>
              <a:rPr lang="en-US" sz="1600" dirty="0"/>
              <a:t> </a:t>
            </a:r>
            <a:r>
              <a:rPr lang="en-US" sz="1600" dirty="0" err="1"/>
              <a:t>HaTorah</a:t>
            </a:r>
            <a:endParaRPr lang="en-US" sz="1600" dirty="0"/>
          </a:p>
          <a:p>
            <a:pPr marL="342900" lvl="0" indent="-342900">
              <a:buFont typeface="+mj-lt"/>
              <a:buAutoNum type="arabicPeriod"/>
            </a:pPr>
            <a:r>
              <a:rPr lang="en-US" sz="1600" dirty="0"/>
              <a:t>Havdalah </a:t>
            </a:r>
          </a:p>
          <a:p>
            <a:pPr marL="342900" lvl="0" indent="-342900">
              <a:buFont typeface="+mj-lt"/>
              <a:buAutoNum type="arabicPeriod"/>
              <a:defRPr/>
            </a:pPr>
            <a:r>
              <a:rPr lang="en-US" sz="1600" dirty="0" err="1"/>
              <a:t>Kaddish</a:t>
            </a:r>
            <a:endParaRPr lang="en-US" sz="1600" dirty="0"/>
          </a:p>
          <a:p>
            <a:pPr marL="342900" lvl="0" indent="-342900">
              <a:buFont typeface="+mj-lt"/>
              <a:buAutoNum type="arabicPeriod"/>
              <a:defRPr/>
            </a:pPr>
            <a:r>
              <a:rPr lang="en-US" sz="1600" dirty="0" err="1"/>
              <a:t>K’dushah</a:t>
            </a:r>
            <a:r>
              <a:rPr lang="en-US" sz="1600" dirty="0"/>
              <a:t> </a:t>
            </a:r>
          </a:p>
          <a:p>
            <a:pPr marL="342900" lvl="0" indent="-342900">
              <a:buFont typeface="+mj-lt"/>
              <a:buAutoNum type="arabicPeriod"/>
            </a:pPr>
            <a:r>
              <a:rPr lang="en-US" sz="1600" dirty="0"/>
              <a:t>Kiddush</a:t>
            </a:r>
          </a:p>
          <a:p>
            <a:pPr marL="342900" lvl="0" indent="-342900">
              <a:buFont typeface="+mj-lt"/>
              <a:buAutoNum type="arabicPeriod"/>
              <a:defRPr/>
            </a:pPr>
            <a:r>
              <a:rPr lang="en-US" sz="1600" dirty="0" err="1"/>
              <a:t>L’chah</a:t>
            </a:r>
            <a:r>
              <a:rPr lang="en-US" sz="1600" dirty="0"/>
              <a:t> Dodi </a:t>
            </a:r>
          </a:p>
          <a:p>
            <a:pPr marL="342900" lvl="0" indent="-342900">
              <a:buFont typeface="+mj-lt"/>
              <a:buAutoNum type="arabicPeriod"/>
            </a:pPr>
            <a:r>
              <a:rPr lang="en-US" sz="1600" dirty="0" err="1"/>
              <a:t>Ma’ariv</a:t>
            </a:r>
            <a:r>
              <a:rPr lang="en-US" sz="1600" dirty="0"/>
              <a:t> </a:t>
            </a:r>
            <a:r>
              <a:rPr lang="en-US" sz="1600" dirty="0" err="1"/>
              <a:t>Aravim</a:t>
            </a:r>
            <a:r>
              <a:rPr lang="en-US" sz="1600" dirty="0"/>
              <a:t>, </a:t>
            </a:r>
            <a:r>
              <a:rPr lang="en-US" sz="1600" dirty="0" err="1"/>
              <a:t>Yotzer</a:t>
            </a:r>
            <a:r>
              <a:rPr lang="en-US" sz="1600" dirty="0"/>
              <a:t> Or</a:t>
            </a:r>
          </a:p>
          <a:p>
            <a:pPr marL="342900" lvl="0" indent="-342900">
              <a:buFont typeface="+mj-lt"/>
              <a:buAutoNum type="arabicPeriod"/>
            </a:pPr>
            <a:r>
              <a:rPr lang="en-US" sz="1600" dirty="0" err="1"/>
              <a:t>Mah</a:t>
            </a:r>
            <a:r>
              <a:rPr lang="en-US" sz="1600" dirty="0"/>
              <a:t> </a:t>
            </a:r>
            <a:r>
              <a:rPr lang="en-US" sz="1600" dirty="0" err="1"/>
              <a:t>Nishtanah</a:t>
            </a:r>
            <a:r>
              <a:rPr lang="en-US" sz="1600" dirty="0"/>
              <a:t> </a:t>
            </a:r>
          </a:p>
          <a:p>
            <a:pPr marL="342900" lvl="0" indent="-342900">
              <a:buFont typeface="+mj-lt"/>
              <a:buAutoNum type="arabicPeriod"/>
              <a:defRPr/>
            </a:pPr>
            <a:r>
              <a:rPr lang="en-US" sz="1600" dirty="0"/>
              <a:t>Mi </a:t>
            </a:r>
            <a:r>
              <a:rPr lang="en-US" sz="1600" dirty="0" err="1"/>
              <a:t>Chamocha</a:t>
            </a:r>
            <a:r>
              <a:rPr lang="en-US" sz="1600" dirty="0"/>
              <a:t> </a:t>
            </a:r>
          </a:p>
          <a:p>
            <a:pPr marL="342900" lvl="0" indent="-342900">
              <a:buFont typeface="+mj-lt"/>
              <a:buAutoNum type="arabicPeriod"/>
            </a:pPr>
            <a:r>
              <a:rPr lang="en-US" sz="1600" dirty="0"/>
              <a:t>Shalom Aleichem </a:t>
            </a:r>
          </a:p>
          <a:p>
            <a:pPr marL="342900" lvl="0" indent="-342900">
              <a:buFont typeface="+mj-lt"/>
              <a:buAutoNum type="arabicPeriod"/>
            </a:pPr>
            <a:r>
              <a:rPr lang="en-US" sz="1600" dirty="0" err="1"/>
              <a:t>Sh’ma</a:t>
            </a:r>
            <a:r>
              <a:rPr lang="en-US" sz="1600" dirty="0"/>
              <a:t> </a:t>
            </a:r>
          </a:p>
          <a:p>
            <a:pPr marL="342900" lvl="0" indent="-342900">
              <a:buFont typeface="+mj-lt"/>
              <a:buAutoNum type="arabicPeriod"/>
            </a:pPr>
            <a:r>
              <a:rPr lang="en-US" sz="1600" dirty="0" err="1"/>
              <a:t>V’ahavta</a:t>
            </a:r>
            <a:r>
              <a:rPr lang="en-US" sz="1600" dirty="0"/>
              <a:t> </a:t>
            </a:r>
          </a:p>
        </p:txBody>
      </p:sp>
    </p:spTree>
    <p:extLst>
      <p:ext uri="{BB962C8B-B14F-4D97-AF65-F5344CB8AC3E}">
        <p14:creationId xmlns:p14="http://schemas.microsoft.com/office/powerpoint/2010/main" val="2375734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9846" y="1371600"/>
            <a:ext cx="5740154" cy="3139321"/>
          </a:xfrm>
          <a:prstGeom prst="rect">
            <a:avLst/>
          </a:prstGeom>
        </p:spPr>
        <p:txBody>
          <a:bodyPr wrap="square">
            <a:spAutoFit/>
          </a:bodyPr>
          <a:lstStyle/>
          <a:p>
            <a:r>
              <a:rPr lang="en-US" dirty="0">
                <a:latin typeface="Arial" panose="020B0604020202020204" pitchFamily="34" charset="0"/>
                <a:ea typeface="+mj-ea"/>
                <a:cs typeface="Arial" panose="020B0604020202020204" pitchFamily="34" charset="0"/>
              </a:rPr>
              <a:t>Students will:</a:t>
            </a:r>
          </a:p>
          <a:p>
            <a:pPr marL="342900" indent="-342900">
              <a:buFont typeface="+mj-lt"/>
              <a:buAutoNum type="arabicPeriod"/>
            </a:pPr>
            <a:r>
              <a:rPr lang="en-US" dirty="0">
                <a:latin typeface="Arial" panose="020B0604020202020204" pitchFamily="34" charset="0"/>
                <a:ea typeface="+mj-ea"/>
                <a:cs typeface="Arial" panose="020B0604020202020204" pitchFamily="34" charset="0"/>
              </a:rPr>
              <a:t>Engage with prayer intellectually, emotionally, and spiritually</a:t>
            </a:r>
            <a:br>
              <a:rPr lang="en-US" dirty="0">
                <a:latin typeface="Arial" panose="020B0604020202020204" pitchFamily="34" charset="0"/>
                <a:ea typeface="+mj-ea"/>
                <a:cs typeface="Arial" panose="020B0604020202020204" pitchFamily="34" charset="0"/>
              </a:rPr>
            </a:br>
            <a:endParaRPr lang="en-US" dirty="0">
              <a:latin typeface="Arial" panose="020B0604020202020204" pitchFamily="34" charset="0"/>
              <a:ea typeface="+mj-ea"/>
              <a:cs typeface="Arial" panose="020B0604020202020204" pitchFamily="34" charset="0"/>
            </a:endParaRPr>
          </a:p>
          <a:p>
            <a:pPr marL="342900" indent="-342900">
              <a:buFont typeface="+mj-lt"/>
              <a:buAutoNum type="arabicPeriod"/>
            </a:pPr>
            <a:r>
              <a:rPr lang="en-US" dirty="0">
                <a:latin typeface="Arial" panose="020B0604020202020204" pitchFamily="34" charset="0"/>
                <a:ea typeface="+mj-ea"/>
                <a:cs typeface="Arial" panose="020B0604020202020204" pitchFamily="34" charset="0"/>
              </a:rPr>
              <a:t>Experience prayer through multiple modalities (music, movement, art, digital learning, and mindfulness)</a:t>
            </a:r>
            <a:br>
              <a:rPr lang="en-US" dirty="0">
                <a:latin typeface="Arial" panose="020B0604020202020204" pitchFamily="34" charset="0"/>
                <a:ea typeface="+mj-ea"/>
                <a:cs typeface="Arial" panose="020B0604020202020204" pitchFamily="34" charset="0"/>
              </a:rPr>
            </a:br>
            <a:endParaRPr lang="en-US" dirty="0">
              <a:latin typeface="Arial" panose="020B0604020202020204" pitchFamily="34" charset="0"/>
              <a:ea typeface="+mj-ea"/>
              <a:cs typeface="Arial" panose="020B0604020202020204" pitchFamily="34" charset="0"/>
            </a:endParaRPr>
          </a:p>
          <a:p>
            <a:pPr marL="342900" indent="-342900">
              <a:buFont typeface="+mj-lt"/>
              <a:buAutoNum type="arabicPeriod"/>
            </a:pPr>
            <a:r>
              <a:rPr lang="en-US" dirty="0">
                <a:latin typeface="Arial" panose="020B0604020202020204" pitchFamily="34" charset="0"/>
                <a:ea typeface="+mj-ea"/>
                <a:cs typeface="Arial" panose="020B0604020202020204" pitchFamily="34" charset="0"/>
              </a:rPr>
              <a:t>Find meaning in praying as a community</a:t>
            </a:r>
            <a:br>
              <a:rPr lang="en-US" dirty="0">
                <a:latin typeface="Arial" panose="020B0604020202020204" pitchFamily="34" charset="0"/>
                <a:ea typeface="+mj-ea"/>
                <a:cs typeface="Arial" panose="020B0604020202020204" pitchFamily="34" charset="0"/>
              </a:rPr>
            </a:br>
            <a:endParaRPr lang="en-US" dirty="0">
              <a:latin typeface="Arial" panose="020B0604020202020204" pitchFamily="34" charset="0"/>
              <a:ea typeface="+mj-ea"/>
              <a:cs typeface="Arial" panose="020B0604020202020204" pitchFamily="34" charset="0"/>
            </a:endParaRPr>
          </a:p>
          <a:p>
            <a:pPr marL="342900" indent="-342900">
              <a:buFont typeface="+mj-lt"/>
              <a:buAutoNum type="arabicPeriod"/>
            </a:pPr>
            <a:r>
              <a:rPr lang="en-US" dirty="0">
                <a:latin typeface="Arial" panose="020B0604020202020204" pitchFamily="34" charset="0"/>
                <a:ea typeface="+mj-ea"/>
                <a:cs typeface="Arial" panose="020B0604020202020204" pitchFamily="34" charset="0"/>
              </a:rPr>
              <a:t>Learn prayer Hebrew skills</a:t>
            </a:r>
          </a:p>
        </p:txBody>
      </p:sp>
      <p:sp>
        <p:nvSpPr>
          <p:cNvPr id="3" name="Title 1"/>
          <p:cNvSpPr txBox="1">
            <a:spLocks/>
          </p:cNvSpPr>
          <p:nvPr/>
        </p:nvSpPr>
        <p:spPr>
          <a:xfrm>
            <a:off x="4114800" y="685800"/>
            <a:ext cx="1676400" cy="533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b="1" dirty="0">
                <a:latin typeface="Arial" panose="020B0604020202020204" pitchFamily="34" charset="0"/>
                <a:cs typeface="Arial" panose="020B0604020202020204" pitchFamily="34" charset="0"/>
              </a:rPr>
              <a:t>Goals</a:t>
            </a:r>
            <a:endParaRPr lang="en-US" sz="2200" b="1" i="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35960">
            <a:off x="6151417" y="3788940"/>
            <a:ext cx="3082489" cy="3082489"/>
          </a:xfrm>
          <a:prstGeom prst="rect">
            <a:avLst/>
          </a:prstGeom>
        </p:spPr>
      </p:pic>
    </p:spTree>
    <p:extLst>
      <p:ext uri="{BB962C8B-B14F-4D97-AF65-F5344CB8AC3E}">
        <p14:creationId xmlns:p14="http://schemas.microsoft.com/office/powerpoint/2010/main" val="38628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6863" y="457200"/>
            <a:ext cx="5715000" cy="430887"/>
          </a:xfrm>
          <a:prstGeom prst="rect">
            <a:avLst/>
          </a:prstGeom>
        </p:spPr>
        <p:txBody>
          <a:bodyPr wrap="square">
            <a:spAutoFit/>
          </a:bodyPr>
          <a:lstStyle/>
          <a:p>
            <a:pPr algn="ctr"/>
            <a:r>
              <a:rPr lang="en-US" sz="2200" b="1" dirty="0">
                <a:latin typeface="Arial" panose="020B0604020202020204" pitchFamily="34" charset="0"/>
                <a:ea typeface="+mj-ea"/>
                <a:cs typeface="Arial" panose="020B0604020202020204" pitchFamily="34" charset="0"/>
              </a:rPr>
              <a:t>3 components in each module/prayer </a:t>
            </a:r>
            <a:r>
              <a:rPr lang="en-US"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878" y="1803904"/>
            <a:ext cx="2173529" cy="2691896"/>
          </a:xfrm>
          <a:prstGeom prst="rect">
            <a:avLst/>
          </a:prstGeom>
          <a:ln>
            <a:solidFill>
              <a:schemeClr val="tx1"/>
            </a:solidFill>
          </a:ln>
        </p:spPr>
      </p:pic>
      <p:grpSp>
        <p:nvGrpSpPr>
          <p:cNvPr id="5" name="Group 4"/>
          <p:cNvGrpSpPr/>
          <p:nvPr/>
        </p:nvGrpSpPr>
        <p:grpSpPr>
          <a:xfrm>
            <a:off x="341615" y="1295399"/>
            <a:ext cx="3620785" cy="461665"/>
            <a:chOff x="341615" y="1295399"/>
            <a:chExt cx="3620785" cy="461665"/>
          </a:xfrm>
        </p:grpSpPr>
        <p:sp>
          <p:nvSpPr>
            <p:cNvPr id="6" name="Rectangle 5"/>
            <p:cNvSpPr/>
            <p:nvPr/>
          </p:nvSpPr>
          <p:spPr>
            <a:xfrm>
              <a:off x="584544" y="1295399"/>
              <a:ext cx="3377856" cy="461665"/>
            </a:xfrm>
            <a:prstGeom prst="rect">
              <a:avLst/>
            </a:prstGeom>
          </p:spPr>
          <p:txBody>
            <a:bodyPr wrap="square">
              <a:spAutoFit/>
            </a:bodyPr>
            <a:lstStyle/>
            <a:p>
              <a:r>
                <a:rPr lang="en-US" sz="2400" dirty="0">
                  <a:latin typeface="Arial" panose="020B0604020202020204" pitchFamily="34" charset="0"/>
                  <a:ea typeface="+mj-ea"/>
                  <a:cs typeface="Arial" panose="020B0604020202020204" pitchFamily="34" charset="0"/>
                </a:rPr>
                <a:t> </a:t>
              </a:r>
              <a:r>
                <a:rPr lang="en-US" sz="2200" dirty="0">
                  <a:latin typeface="Arial" panose="020B0604020202020204" pitchFamily="34" charset="0"/>
                  <a:ea typeface="+mj-ea"/>
                  <a:cs typeface="Arial" panose="020B0604020202020204" pitchFamily="34" charset="0"/>
                </a:rPr>
                <a:t>16-page student journal</a:t>
              </a:r>
              <a:r>
                <a:rPr lang="en-US" dirty="0"/>
                <a:t> </a:t>
              </a:r>
            </a:p>
          </p:txBody>
        </p:sp>
        <p:sp>
          <p:nvSpPr>
            <p:cNvPr id="7" name="Oval 6"/>
            <p:cNvSpPr/>
            <p:nvPr/>
          </p:nvSpPr>
          <p:spPr>
            <a:xfrm>
              <a:off x="341615" y="139085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grpSp>
        <p:nvGrpSpPr>
          <p:cNvPr id="8" name="Group 7"/>
          <p:cNvGrpSpPr/>
          <p:nvPr/>
        </p:nvGrpSpPr>
        <p:grpSpPr>
          <a:xfrm>
            <a:off x="3066865" y="2438398"/>
            <a:ext cx="4300491" cy="430887"/>
            <a:chOff x="4537969" y="2132873"/>
            <a:chExt cx="4300491" cy="430887"/>
          </a:xfrm>
        </p:grpSpPr>
        <p:sp>
          <p:nvSpPr>
            <p:cNvPr id="9" name="Rectangle 8"/>
            <p:cNvSpPr/>
            <p:nvPr/>
          </p:nvSpPr>
          <p:spPr>
            <a:xfrm>
              <a:off x="4876800" y="2132873"/>
              <a:ext cx="3961660" cy="430887"/>
            </a:xfrm>
            <a:prstGeom prst="rect">
              <a:avLst/>
            </a:prstGeom>
          </p:spPr>
          <p:txBody>
            <a:bodyPr wrap="square">
              <a:spAutoFit/>
            </a:bodyPr>
            <a:lstStyle/>
            <a:p>
              <a:r>
                <a:rPr lang="en-US" sz="2200" dirty="0">
                  <a:latin typeface="Arial" panose="020B0604020202020204" pitchFamily="34" charset="0"/>
                  <a:ea typeface="+mj-ea"/>
                  <a:cs typeface="Arial" panose="020B0604020202020204" pitchFamily="34" charset="0"/>
                </a:rPr>
                <a:t>Digital companion</a:t>
              </a:r>
              <a:r>
                <a:rPr lang="en-US" dirty="0"/>
                <a:t> </a:t>
              </a:r>
            </a:p>
          </p:txBody>
        </p:sp>
        <p:sp>
          <p:nvSpPr>
            <p:cNvPr id="10" name="Oval 9"/>
            <p:cNvSpPr/>
            <p:nvPr/>
          </p:nvSpPr>
          <p:spPr>
            <a:xfrm>
              <a:off x="4537969" y="221203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grpSp>
        <p:nvGrpSpPr>
          <p:cNvPr id="11" name="Group 10"/>
          <p:cNvGrpSpPr/>
          <p:nvPr/>
        </p:nvGrpSpPr>
        <p:grpSpPr>
          <a:xfrm>
            <a:off x="6242482" y="3186374"/>
            <a:ext cx="4266460" cy="430887"/>
            <a:chOff x="576309" y="4578850"/>
            <a:chExt cx="4266460" cy="430887"/>
          </a:xfrm>
        </p:grpSpPr>
        <p:sp>
          <p:nvSpPr>
            <p:cNvPr id="12" name="Rectangle 11"/>
            <p:cNvSpPr/>
            <p:nvPr/>
          </p:nvSpPr>
          <p:spPr>
            <a:xfrm>
              <a:off x="881109" y="4578850"/>
              <a:ext cx="3961660" cy="430887"/>
            </a:xfrm>
            <a:prstGeom prst="rect">
              <a:avLst/>
            </a:prstGeom>
          </p:spPr>
          <p:txBody>
            <a:bodyPr wrap="square">
              <a:spAutoFit/>
            </a:bodyPr>
            <a:lstStyle/>
            <a:p>
              <a:r>
                <a:rPr lang="en-US" sz="2200" dirty="0">
                  <a:latin typeface="Arial" panose="020B0604020202020204" pitchFamily="34" charset="0"/>
                  <a:ea typeface="+mj-ea"/>
                  <a:cs typeface="Arial" panose="020B0604020202020204" pitchFamily="34" charset="0"/>
                </a:rPr>
                <a:t>Curriculum Core</a:t>
              </a:r>
              <a:r>
                <a:rPr lang="en-US" dirty="0"/>
                <a:t> </a:t>
              </a:r>
            </a:p>
          </p:txBody>
        </p:sp>
        <p:sp>
          <p:nvSpPr>
            <p:cNvPr id="13" name="Oval 12"/>
            <p:cNvSpPr/>
            <p:nvPr/>
          </p:nvSpPr>
          <p:spPr>
            <a:xfrm>
              <a:off x="576309" y="465728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gr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2995" y="3673149"/>
            <a:ext cx="2348145" cy="29055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7212" y="2927436"/>
            <a:ext cx="2108708" cy="2811611"/>
          </a:xfrm>
          <a:prstGeom prst="rect">
            <a:avLst/>
          </a:prstGeom>
        </p:spPr>
      </p:pic>
    </p:spTree>
    <p:extLst>
      <p:ext uri="{BB962C8B-B14F-4D97-AF65-F5344CB8AC3E}">
        <p14:creationId xmlns:p14="http://schemas.microsoft.com/office/powerpoint/2010/main" val="240311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athURL xmlns="c42b5434-891e-4396-990b-a2a4dbd28df8">
      <Url xsi:nil="true"/>
      <Description xsi:nil="true"/>
    </Path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B44FC1F973FE40A06A77EFD7BDEBB5" ma:contentTypeVersion="13" ma:contentTypeDescription="Create a new document." ma:contentTypeScope="" ma:versionID="8c83a88406a92e77504bc69e589069ae">
  <xsd:schema xmlns:xsd="http://www.w3.org/2001/XMLSchema" xmlns:xs="http://www.w3.org/2001/XMLSchema" xmlns:p="http://schemas.microsoft.com/office/2006/metadata/properties" xmlns:ns2="c42b5434-891e-4396-990b-a2a4dbd28df8" xmlns:ns3="f956e593-484a-4d23-8059-091bbcae825e" targetNamespace="http://schemas.microsoft.com/office/2006/metadata/properties" ma:root="true" ma:fieldsID="8df0880cfb050f26c2868c2bef7d11a1" ns2:_="" ns3:_="">
    <xsd:import namespace="c42b5434-891e-4396-990b-a2a4dbd28df8"/>
    <xsd:import namespace="f956e593-484a-4d23-8059-091bbcae82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Path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b5434-891e-4396-990b-a2a4dbd28df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PathURL" ma:index="16" nillable="true" ma:displayName="Hyperlink" ma:format="Hyperlink" ma:internalName="Path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56e593-484a-4d23-8059-091bbcae825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E76B02-5DA5-4076-8DE5-D3CAC29D7158}">
  <ds:schemaRefs>
    <ds:schemaRef ds:uri="http://schemas.microsoft.com/sharepoint/v3/contenttype/forms"/>
  </ds:schemaRefs>
</ds:datastoreItem>
</file>

<file path=customXml/itemProps2.xml><?xml version="1.0" encoding="utf-8"?>
<ds:datastoreItem xmlns:ds="http://schemas.openxmlformats.org/officeDocument/2006/customXml" ds:itemID="{DC5DBBDB-D67A-4DE7-ABEE-1EBB8954D61F}">
  <ds:schemaRefs>
    <ds:schemaRef ds:uri="http://schemas.openxmlformats.org/package/2006/metadata/core-properties"/>
    <ds:schemaRef ds:uri="c42b5434-891e-4396-990b-a2a4dbd28df8"/>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f956e593-484a-4d23-8059-091bbcae825e"/>
    <ds:schemaRef ds:uri="http://www.w3.org/XML/1998/namespace"/>
    <ds:schemaRef ds:uri="http://purl.org/dc/dcmitype/"/>
  </ds:schemaRefs>
</ds:datastoreItem>
</file>

<file path=customXml/itemProps3.xml><?xml version="1.0" encoding="utf-8"?>
<ds:datastoreItem xmlns:ds="http://schemas.openxmlformats.org/officeDocument/2006/customXml" ds:itemID="{004D49A2-7FC5-47A8-94B5-44157176C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2b5434-891e-4396-990b-a2a4dbd28df8"/>
    <ds:schemaRef ds:uri="f956e593-484a-4d23-8059-091bbcae82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11260</TotalTime>
  <Words>1209</Words>
  <Application>Microsoft Office PowerPoint</Application>
  <PresentationFormat>On-screen Show (4:3)</PresentationFormat>
  <Paragraphs>187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Kaye</dc:creator>
  <cp:lastModifiedBy>Terry Kaye</cp:lastModifiedBy>
  <cp:revision>235</cp:revision>
  <cp:lastPrinted>2017-03-21T15:39:42Z</cp:lastPrinted>
  <dcterms:created xsi:type="dcterms:W3CDTF">2016-04-11T17:12:26Z</dcterms:created>
  <dcterms:modified xsi:type="dcterms:W3CDTF">2018-03-22T17:32:45Z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0x01010050B44FC1F973FE40A06A77EFD7BDEBB5</vt:lpwstr>
  </property>
</Properties>
</file>