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babaganewz.com/sites/default/files/audio/jpod-turn-it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"/>
  <ax:ocxPr ax:name="_cy" ax:value="254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F3D69C8F-0826-49B7-AAD2-6C9629A08D15}" type="datetime1">
              <a:rPr lang="en-US"/>
              <a:pPr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F0F20373-82F6-4A74-A830-E67318419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3" charset="-128"/>
        <a:cs typeface="ＭＳ Ｐゴシック" pitchFamily="3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080617-E581-425C-8E6C-6144065C75A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2B35-9114-4E3C-BF5B-7C6154D70CA2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C4B-324F-4077-A9F4-A1942597C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E2CE-EBB4-4B5A-9957-6ED9152725F4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A1CE-232F-48C1-8143-3D29F1EEF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735E-8BC0-4286-A55A-400B3F1791CD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CDF2-6070-46F8-94A7-EF7E2C485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7C1ED-56B6-49ED-AE9D-BB04B75CB6CD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22DF-1BAA-49C1-9F9E-9DB08CEFA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FA54-BED6-45B0-B083-371661ABDAF2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823D-482A-4075-BDE2-B358CCE6A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5DE2-FC50-435A-850B-F728E95CBC11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35D5-D59E-430F-9A93-216D5C2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F917-BDAD-4ABA-A605-4D0C698F4D76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DF48-177E-4D75-A319-B0ED5A91B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1C2E-8D29-4B63-8D28-590311F1E9F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88DE-BF34-4247-B940-F654C5F32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0E54-2652-4B0F-B2F1-EEEAF2860B8D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949-2D09-4C4B-B429-C2FC01358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6138-0F10-48D3-904C-6EABB7E01E2F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68DC-4262-4A99-98AF-7487D78A3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0D3D-4C1A-4475-9BC5-15E84EC28C0B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C4B-324F-4077-A9F4-A1942597C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9AF-EC05-4038-A2C9-CD649F006217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03FA-7248-4221-A6B6-BF63D2598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0F46-6139-4CA6-BBBB-985E7334AAAD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7C51-7833-429A-97BE-BB845CEBC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abaganewz.com/teachers/poetic-for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0037" y="2909455"/>
            <a:ext cx="4038600" cy="976745"/>
          </a:xfrm>
        </p:spPr>
        <p:txBody>
          <a:bodyPr>
            <a:noAutofit/>
          </a:bodyPr>
          <a:lstStyle/>
          <a:p>
            <a:r>
              <a:rPr lang="en-US" dirty="0" smtClean="0">
                <a:ea typeface="ＭＳ Ｐゴシック" pitchFamily="-105" charset="-128"/>
              </a:rPr>
              <a:t>Learning Torah, </a:t>
            </a:r>
            <a:r>
              <a:rPr lang="en-US" i="1" dirty="0" smtClean="0">
                <a:ea typeface="ＭＳ Ｐゴシック" pitchFamily="-105" charset="-128"/>
              </a:rPr>
              <a:t>Talmud Torah</a:t>
            </a: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7090" y="4194463"/>
            <a:ext cx="3629891" cy="616527"/>
          </a:xfrm>
        </p:spPr>
        <p:txBody>
          <a:bodyPr>
            <a:noAutofit/>
          </a:bodyPr>
          <a:lstStyle/>
          <a:p>
            <a:pPr eaLnBrk="1" hangingPunct="1"/>
            <a:r>
              <a:rPr lang="he-IL" sz="4800" dirty="0" smtClean="0">
                <a:solidFill>
                  <a:schemeClr val="tx1"/>
                </a:solidFill>
              </a:rPr>
              <a:t>תַּלְמוּד תּוֹרָה</a:t>
            </a:r>
            <a:endParaRPr lang="en-US" sz="4800" dirty="0" smtClean="0">
              <a:solidFill>
                <a:schemeClr val="tx1"/>
              </a:solidFill>
              <a:ea typeface="ＭＳ Ｐゴシック" pitchFamily="-10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2011 Behrman House/</a:t>
            </a:r>
            <a:r>
              <a:rPr lang="en-US" dirty="0" err="1" smtClean="0">
                <a:solidFill>
                  <a:schemeClr val="tx1"/>
                </a:solidFill>
              </a:rPr>
              <a:t>Babaganewz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BH_Babaganewz_Ho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34" y="207817"/>
            <a:ext cx="3821547" cy="109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-105" charset="-128"/>
              </a:rPr>
              <a:t>What Do You Think?</a:t>
            </a: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ea typeface="ＭＳ Ｐゴシック" pitchFamily="-105" charset="-128"/>
              </a:rPr>
              <a:t>What do you think the phrase, “Turn it [the Torah], turn it, for everything is in it,” means for Torah study?</a:t>
            </a:r>
          </a:p>
          <a:p>
            <a:r>
              <a:rPr lang="en-US" sz="2600" dirty="0" smtClean="0">
                <a:ea typeface="ＭＳ Ｐゴシック" pitchFamily="-105" charset="-128"/>
              </a:rPr>
              <a:t>When and in what ways do you </a:t>
            </a:r>
            <a:r>
              <a:rPr lang="en-US" sz="2600" i="1" dirty="0" smtClean="0">
                <a:ea typeface="ＭＳ Ｐゴシック" pitchFamily="-105" charset="-128"/>
              </a:rPr>
              <a:t>learn </a:t>
            </a:r>
            <a:r>
              <a:rPr lang="en-US" sz="2600" dirty="0" smtClean="0">
                <a:ea typeface="ＭＳ Ｐゴシック" pitchFamily="-105" charset="-128"/>
              </a:rPr>
              <a:t>Torah and </a:t>
            </a:r>
            <a:r>
              <a:rPr lang="en-US" sz="2600" i="1" dirty="0" smtClean="0">
                <a:ea typeface="ＭＳ Ｐゴシック" pitchFamily="-105" charset="-128"/>
              </a:rPr>
              <a:t>do</a:t>
            </a:r>
            <a:r>
              <a:rPr lang="en-US" sz="2600" dirty="0" smtClean="0">
                <a:ea typeface="ＭＳ Ｐゴシック" pitchFamily="-105" charset="-128"/>
              </a:rPr>
              <a:t> Torah?</a:t>
            </a:r>
          </a:p>
          <a:p>
            <a:r>
              <a:rPr lang="en-US" sz="2600" dirty="0" smtClean="0">
                <a:ea typeface="ＭＳ Ｐゴシック" pitchFamily="-105" charset="-128"/>
              </a:rPr>
              <a:t>If you were writing a song about your connection to </a:t>
            </a:r>
            <a:r>
              <a:rPr lang="en-US" sz="2600" i="1" dirty="0" err="1" smtClean="0">
                <a:ea typeface="ＭＳ Ｐゴシック" pitchFamily="-105" charset="-128"/>
              </a:rPr>
              <a:t>talmud</a:t>
            </a:r>
            <a:r>
              <a:rPr lang="en-US" sz="2600" i="1" dirty="0" smtClean="0">
                <a:ea typeface="ＭＳ Ｐゴシック" pitchFamily="-105" charset="-128"/>
              </a:rPr>
              <a:t> Torah</a:t>
            </a:r>
            <a:r>
              <a:rPr lang="en-US" sz="2600" dirty="0" smtClean="0">
                <a:ea typeface="ＭＳ Ｐゴシック" pitchFamily="-105" charset="-128"/>
              </a:rPr>
              <a:t>, what would be its focus?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8475" y="230188"/>
            <a:ext cx="7556500" cy="1116012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05" charset="-128"/>
              </a:rPr>
              <a:t>Faces </a:t>
            </a:r>
            <a:r>
              <a:rPr lang="en-US" sz="2800" dirty="0" smtClean="0">
                <a:ea typeface="ＭＳ Ｐゴシック" pitchFamily="-105" charset="-128"/>
              </a:rPr>
              <a:t>of the Torah 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>
          <a:xfrm>
            <a:off x="498475" y="1346200"/>
            <a:ext cx="7556500" cy="50038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-105" charset="-128"/>
              </a:rPr>
              <a:t>Let’s revisit the text from </a:t>
            </a:r>
            <a:r>
              <a:rPr lang="en-US" sz="2200" i="1" dirty="0" err="1" smtClean="0">
                <a:ea typeface="ＭＳ Ｐゴシック" pitchFamily="-105" charset="-128"/>
              </a:rPr>
              <a:t>Bemidbar</a:t>
            </a:r>
            <a:r>
              <a:rPr lang="en-US" sz="2200" i="1" dirty="0" smtClean="0">
                <a:ea typeface="ＭＳ Ｐゴシック" pitchFamily="-105" charset="-128"/>
              </a:rPr>
              <a:t> </a:t>
            </a:r>
            <a:r>
              <a:rPr lang="en-US" sz="2200" i="1" dirty="0" err="1" smtClean="0">
                <a:ea typeface="ＭＳ Ｐゴシック" pitchFamily="-105" charset="-128"/>
              </a:rPr>
              <a:t>Rabbah</a:t>
            </a:r>
            <a:r>
              <a:rPr lang="en-US" sz="2200" i="1" dirty="0" smtClean="0">
                <a:ea typeface="ＭＳ Ｐゴシック" pitchFamily="-105" charset="-128"/>
              </a:rPr>
              <a:t> </a:t>
            </a:r>
            <a:r>
              <a:rPr lang="en-US" sz="2200" dirty="0" smtClean="0">
                <a:ea typeface="ＭＳ Ｐゴシック" pitchFamily="-105" charset="-128"/>
              </a:rPr>
              <a:t>13:15 that reads: “There are 70 facets to the Torah.” Show how your understanding of this text has been enhanced and what it means to you. Choose a project from the following menu and showcase your creativity and personal connection to Torah study!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Drawing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Song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Poem (see this link for various poetic forms: </a:t>
            </a:r>
            <a:r>
              <a:rPr lang="en-US" sz="2000" u="sng" dirty="0" smtClean="0">
                <a:ea typeface="ＭＳ Ｐゴシック" pitchFamily="-105" charset="-128"/>
                <a:hlinkClick r:id="rId2"/>
              </a:rPr>
              <a:t>http://babaganewz.com/teachers/poetic-forms</a:t>
            </a:r>
            <a:r>
              <a:rPr lang="en-US" sz="2000" dirty="0" smtClean="0">
                <a:ea typeface="ＭＳ Ｐゴシック" pitchFamily="-105" charset="-128"/>
              </a:rPr>
              <a:t>) 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Skit with friends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Graphic organizer </a:t>
            </a:r>
          </a:p>
          <a:p>
            <a:pPr lvl="1"/>
            <a:r>
              <a:rPr lang="en-US" sz="2000" dirty="0" smtClean="0">
                <a:ea typeface="ＭＳ Ｐゴシック" pitchFamily="-105" charset="-128"/>
              </a:rPr>
              <a:t>News article based on interviews with classmates</a:t>
            </a:r>
          </a:p>
          <a:p>
            <a:pPr lvl="1"/>
            <a:endParaRPr lang="en-US" dirty="0" smtClean="0">
              <a:ea typeface="ＭＳ Ｐゴシック" pitchFamily="-105" charset="-128"/>
            </a:endParaRPr>
          </a:p>
          <a:p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ea typeface="ＭＳ Ｐゴシック" pitchFamily="-105" charset="-128"/>
              </a:rPr>
              <a:t>Talmud Torah</a:t>
            </a:r>
            <a:r>
              <a:rPr lang="en-US" sz="4000" dirty="0" smtClean="0">
                <a:ea typeface="ＭＳ Ｐゴシック" pitchFamily="-105" charset="-128"/>
              </a:rPr>
              <a:t>, Learning </a:t>
            </a:r>
            <a:r>
              <a:rPr lang="en-US" sz="4000" dirty="0" smtClean="0">
                <a:ea typeface="ＭＳ Ｐゴシック" pitchFamily="-105" charset="-128"/>
              </a:rPr>
              <a:t>Torah</a:t>
            </a:r>
            <a:endParaRPr lang="en-US" sz="4000" dirty="0" smtClean="0">
              <a:ea typeface="ＭＳ Ｐゴシック" pitchFamily="-105" charset="-128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Just as Torah is the basis of Israel's covenant with God, </a:t>
            </a:r>
            <a:r>
              <a:rPr lang="en-US" sz="2800" i="1" dirty="0" err="1" smtClean="0"/>
              <a:t>talmud</a:t>
            </a:r>
            <a:r>
              <a:rPr lang="en-US" sz="2800" i="1" dirty="0" smtClean="0"/>
              <a:t> Torah </a:t>
            </a:r>
            <a:r>
              <a:rPr lang="en-US" sz="2800" dirty="0" smtClean="0"/>
              <a:t>is a means of cementing that bond and of providing communal uplift. </a:t>
            </a:r>
          </a:p>
          <a:p>
            <a:pPr eaLnBrk="1" hangingPunct="1"/>
            <a:r>
              <a:rPr lang="en-US" sz="2800" dirty="0" smtClean="0"/>
              <a:t>Learning Torah is an affirmation of our spiritual vitality. </a:t>
            </a:r>
          </a:p>
          <a:p>
            <a:pPr eaLnBrk="1" hangingPunct="1"/>
            <a:r>
              <a:rPr lang="en-US" sz="2800" dirty="0" smtClean="0"/>
              <a:t>Insights gained through the continuous learning of Torah give meaning to life.</a:t>
            </a:r>
            <a:endParaRPr lang="en-US" sz="2800" dirty="0" smtClean="0">
              <a:ea typeface="ＭＳ Ｐゴシック" pitchFamily="-105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498475" y="203200"/>
            <a:ext cx="7556500" cy="111601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</a:rPr>
              <a:t>Activator 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498475" y="1319213"/>
            <a:ext cx="7556500" cy="4806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-105" charset="-128"/>
              </a:rPr>
              <a:t>Brainstorm as a class why you think Torah study is considered the most important of all the </a:t>
            </a:r>
            <a:r>
              <a:rPr lang="en-US" sz="2800" i="1" dirty="0" err="1" smtClean="0">
                <a:ea typeface="ＭＳ Ｐゴシック" pitchFamily="-105" charset="-128"/>
              </a:rPr>
              <a:t>mitzvot</a:t>
            </a:r>
            <a:r>
              <a:rPr lang="en-US" sz="2800" dirty="0" smtClean="0">
                <a:ea typeface="ＭＳ Ｐゴシック" pitchFamily="-105" charset="-128"/>
              </a:rPr>
              <a:t> (commandments).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3964" y="554183"/>
            <a:ext cx="8451272" cy="16635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ea typeface="ＭＳ Ｐゴシック" pitchFamily="-105" charset="-128"/>
              </a:rPr>
              <a:t>“There </a:t>
            </a:r>
            <a:r>
              <a:rPr lang="en-US" sz="2400" b="1" dirty="0" smtClean="0">
                <a:ea typeface="ＭＳ Ｐゴシック" pitchFamily="-105" charset="-128"/>
              </a:rPr>
              <a:t>are 70 facets to the Torah</a:t>
            </a:r>
            <a:r>
              <a:rPr lang="en-US" sz="2400" b="1" dirty="0" smtClean="0">
                <a:ea typeface="ＭＳ Ｐゴシック" pitchFamily="-105" charset="-128"/>
              </a:rPr>
              <a:t>.” </a:t>
            </a:r>
            <a:r>
              <a:rPr lang="en-US" sz="2000" dirty="0" smtClean="0">
                <a:ea typeface="ＭＳ Ｐゴシック" pitchFamily="-105" charset="-128"/>
              </a:rPr>
              <a:t>(</a:t>
            </a:r>
            <a:r>
              <a:rPr lang="en-US" sz="2000" i="1" dirty="0" err="1" smtClean="0">
                <a:ea typeface="ＭＳ Ｐゴシック" pitchFamily="-105" charset="-128"/>
              </a:rPr>
              <a:t>Bemidbar</a:t>
            </a:r>
            <a:r>
              <a:rPr lang="en-US" sz="2000" i="1" dirty="0" smtClean="0">
                <a:ea typeface="ＭＳ Ｐゴシック" pitchFamily="-105" charset="-128"/>
              </a:rPr>
              <a:t> </a:t>
            </a:r>
            <a:r>
              <a:rPr lang="en-US" sz="2000" i="1" dirty="0" err="1" smtClean="0">
                <a:ea typeface="ＭＳ Ｐゴシック" pitchFamily="-105" charset="-128"/>
              </a:rPr>
              <a:t>Rabbah</a:t>
            </a:r>
            <a:r>
              <a:rPr lang="en-US" sz="2000" i="1" dirty="0" smtClean="0">
                <a:ea typeface="ＭＳ Ｐゴシック" pitchFamily="-105" charset="-128"/>
              </a:rPr>
              <a:t> </a:t>
            </a:r>
            <a:r>
              <a:rPr lang="en-US" sz="2000" dirty="0" smtClean="0">
                <a:ea typeface="ＭＳ Ｐゴシック" pitchFamily="-105" charset="-128"/>
              </a:rPr>
              <a:t>13:15</a:t>
            </a:r>
            <a:r>
              <a:rPr lang="en-US" sz="2000" dirty="0" smtClean="0">
                <a:ea typeface="ＭＳ Ｐゴシック" pitchFamily="-105" charset="-128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000" b="1" dirty="0" smtClean="0">
              <a:ea typeface="ＭＳ Ｐゴシック" pitchFamily="-105" charset="-128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ea typeface="ＭＳ Ｐゴシック" pitchFamily="-105" charset="-128"/>
              </a:rPr>
              <a:t>What is a facet? What do you think it means that there are 70 facets to the Torah?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a typeface="ＭＳ Ｐゴシック" pitchFamily="-105" charset="-128"/>
              </a:rPr>
              <a:t>How does this concept enhance your understanding of what it means to study Torah? </a:t>
            </a:r>
          </a:p>
          <a:p>
            <a:pPr>
              <a:lnSpc>
                <a:spcPct val="90000"/>
              </a:lnSpc>
              <a:buFont typeface="Wingdings" pitchFamily="-105" charset="2"/>
              <a:buNone/>
            </a:pPr>
            <a:endParaRPr lang="en-US" sz="1500" dirty="0" smtClean="0">
              <a:ea typeface="ＭＳ Ｐゴシック" pitchFamily="-105" charset="-128"/>
            </a:endParaRPr>
          </a:p>
        </p:txBody>
      </p:sp>
      <p:pic>
        <p:nvPicPr>
          <p:cNvPr id="6" name="Content Placeholder 5" descr="facets colorfu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217739"/>
            <a:ext cx="3440545" cy="3440545"/>
          </a:xfrm>
          <a:prstGeom prst="round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2011 Behrman House/</a:t>
            </a:r>
            <a:r>
              <a:rPr lang="en-US" dirty="0" err="1" smtClean="0"/>
              <a:t>Babaganewz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5"/>
          <p:cNvSpPr>
            <a:spLocks noGrp="1"/>
          </p:cNvSpPr>
          <p:nvPr>
            <p:ph sz="half" idx="1"/>
          </p:nvPr>
        </p:nvSpPr>
        <p:spPr>
          <a:xfrm>
            <a:off x="498475" y="387928"/>
            <a:ext cx="3657600" cy="57382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ea typeface="ＭＳ Ｐゴシック" pitchFamily="-105" charset="-128"/>
              </a:rPr>
              <a:t>“One </a:t>
            </a:r>
            <a:r>
              <a:rPr lang="en-US" sz="2200" b="1" dirty="0" smtClean="0">
                <a:ea typeface="ＭＳ Ｐゴシック" pitchFamily="-105" charset="-128"/>
              </a:rPr>
              <a:t>who honors Torah is honored by all of God’s creations</a:t>
            </a:r>
            <a:r>
              <a:rPr lang="en-US" sz="2200" b="1" dirty="0" smtClean="0">
                <a:ea typeface="ＭＳ Ｐゴシック" pitchFamily="-105" charset="-128"/>
              </a:rPr>
              <a:t>.” </a:t>
            </a:r>
            <a:r>
              <a:rPr lang="en-US" sz="1900" dirty="0" smtClean="0">
                <a:ea typeface="ＭＳ Ｐゴシック" pitchFamily="-105" charset="-128"/>
              </a:rPr>
              <a:t>(</a:t>
            </a:r>
            <a:r>
              <a:rPr lang="en-US" sz="1900" i="1" dirty="0" err="1" smtClean="0">
                <a:ea typeface="ＭＳ Ｐゴシック" pitchFamily="-105" charset="-128"/>
              </a:rPr>
              <a:t>Pirkei</a:t>
            </a:r>
            <a:r>
              <a:rPr lang="en-US" sz="1900" i="1" dirty="0" smtClean="0">
                <a:ea typeface="ＭＳ Ｐゴシック" pitchFamily="-105" charset="-128"/>
              </a:rPr>
              <a:t> </a:t>
            </a:r>
            <a:r>
              <a:rPr lang="en-US" sz="1900" i="1" dirty="0" err="1" smtClean="0">
                <a:ea typeface="ＭＳ Ｐゴシック" pitchFamily="-105" charset="-128"/>
              </a:rPr>
              <a:t>Avot</a:t>
            </a:r>
            <a:r>
              <a:rPr lang="en-US" sz="1900" i="1" dirty="0" smtClean="0">
                <a:ea typeface="ＭＳ Ｐゴシック" pitchFamily="-105" charset="-128"/>
              </a:rPr>
              <a:t> </a:t>
            </a:r>
            <a:r>
              <a:rPr lang="en-US" sz="1900" dirty="0" smtClean="0">
                <a:ea typeface="ＭＳ Ｐゴシック" pitchFamily="-105" charset="-128"/>
              </a:rPr>
              <a:t>4:6) </a:t>
            </a:r>
            <a:endParaRPr lang="en-US" sz="1900" dirty="0" smtClean="0">
              <a:ea typeface="ＭＳ Ｐゴシック" pitchFamily="-105" charset="-128"/>
            </a:endParaRPr>
          </a:p>
          <a:p>
            <a:pPr>
              <a:buNone/>
            </a:pPr>
            <a:endParaRPr lang="en-US" sz="1900" dirty="0" smtClean="0">
              <a:ea typeface="ＭＳ Ｐゴシック" pitchFamily="-105" charset="-128"/>
            </a:endParaRPr>
          </a:p>
          <a:p>
            <a:r>
              <a:rPr lang="en-US" sz="2000" dirty="0" smtClean="0">
                <a:ea typeface="ＭＳ Ｐゴシック" pitchFamily="-105" charset="-128"/>
              </a:rPr>
              <a:t>Do you think this text refers to the Torah scroll or to the teachings of the Torah?  Explain.</a:t>
            </a:r>
          </a:p>
          <a:p>
            <a:r>
              <a:rPr lang="en-US" sz="2000" dirty="0" smtClean="0">
                <a:ea typeface="ＭＳ Ｐゴシック" pitchFamily="-105" charset="-128"/>
              </a:rPr>
              <a:t>Why is a person who honors the Torah worthy of receiving honor from all humankind? </a:t>
            </a:r>
          </a:p>
        </p:txBody>
      </p:sp>
      <p:pic>
        <p:nvPicPr>
          <p:cNvPr id="6" name="Content Placeholder 5" descr="hagbah with tora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935" y="879930"/>
            <a:ext cx="3504484" cy="5246233"/>
          </a:xfrm>
          <a:prstGeom prst="round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6"/>
          <p:cNvSpPr>
            <a:spLocks noGrp="1"/>
          </p:cNvSpPr>
          <p:nvPr>
            <p:ph sz="half" idx="1"/>
          </p:nvPr>
        </p:nvSpPr>
        <p:spPr>
          <a:xfrm>
            <a:off x="235527" y="318655"/>
            <a:ext cx="3616037" cy="6217083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ea typeface="ＭＳ Ｐゴシック" pitchFamily="-105" charset="-128"/>
              </a:rPr>
              <a:t>“What </a:t>
            </a:r>
            <a:r>
              <a:rPr lang="en-US" sz="2200" b="1" dirty="0" smtClean="0">
                <a:ea typeface="ＭＳ Ｐゴシック" pitchFamily="-105" charset="-128"/>
              </a:rPr>
              <a:t>is the meaning of the verse: “[The Torah] is not in the heavens, nor is it across the sea” </a:t>
            </a:r>
            <a:r>
              <a:rPr lang="en-US" sz="1900" b="1" dirty="0" smtClean="0">
                <a:ea typeface="ＭＳ Ｐゴシック" pitchFamily="-105" charset="-128"/>
              </a:rPr>
              <a:t>(</a:t>
            </a:r>
            <a:r>
              <a:rPr lang="en-US" sz="1900" b="1" i="1" dirty="0" err="1" smtClean="0">
                <a:ea typeface="ＭＳ Ｐゴシック" pitchFamily="-105" charset="-128"/>
              </a:rPr>
              <a:t>Devarim</a:t>
            </a:r>
            <a:r>
              <a:rPr lang="en-US" sz="1900" b="1" dirty="0" smtClean="0">
                <a:ea typeface="ＭＳ Ｐゴシック" pitchFamily="-105" charset="-128"/>
              </a:rPr>
              <a:t> 30:12)</a:t>
            </a:r>
            <a:r>
              <a:rPr lang="en-US" sz="2200" b="1" dirty="0" smtClean="0">
                <a:ea typeface="ＭＳ Ｐゴシック" pitchFamily="-105" charset="-128"/>
              </a:rPr>
              <a:t>?...If it were in the heavens, you would have to go up after it, and if it were across the sea, you would have to cross the ocean to reach it</a:t>
            </a:r>
            <a:r>
              <a:rPr lang="en-US" sz="2200" b="1" dirty="0" smtClean="0">
                <a:ea typeface="ＭＳ Ｐゴシック" pitchFamily="-105" charset="-128"/>
              </a:rPr>
              <a:t>.”</a:t>
            </a:r>
            <a:r>
              <a:rPr lang="en-US" sz="2400" dirty="0" smtClean="0">
                <a:ea typeface="ＭＳ Ｐゴシック" pitchFamily="-105" charset="-128"/>
              </a:rPr>
              <a:t> </a:t>
            </a:r>
            <a:r>
              <a:rPr lang="en-US" sz="1900" dirty="0" smtClean="0">
                <a:ea typeface="ＭＳ Ｐゴシック" pitchFamily="-105" charset="-128"/>
              </a:rPr>
              <a:t>(</a:t>
            </a:r>
            <a:r>
              <a:rPr lang="en-US" sz="1900" i="1" dirty="0" err="1" smtClean="0">
                <a:ea typeface="ＭＳ Ｐゴシック" pitchFamily="-105" charset="-128"/>
              </a:rPr>
              <a:t>Eruvin</a:t>
            </a:r>
            <a:r>
              <a:rPr lang="en-US" sz="1900" i="1" dirty="0" smtClean="0">
                <a:ea typeface="ＭＳ Ｐゴシック" pitchFamily="-105" charset="-128"/>
              </a:rPr>
              <a:t> </a:t>
            </a:r>
            <a:r>
              <a:rPr lang="en-US" sz="1900" dirty="0" smtClean="0">
                <a:ea typeface="ＭＳ Ｐゴシック" pitchFamily="-105" charset="-128"/>
              </a:rPr>
              <a:t>55a</a:t>
            </a:r>
            <a:r>
              <a:rPr lang="en-US" sz="1900" dirty="0" smtClean="0">
                <a:ea typeface="ＭＳ Ｐゴシック" pitchFamily="-105" charset="-128"/>
              </a:rPr>
              <a:t>)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-105" charset="-128"/>
              </a:rPr>
              <a:t> </a:t>
            </a:r>
            <a:endParaRPr lang="en-US" sz="2000" dirty="0" smtClean="0">
              <a:ea typeface="ＭＳ Ｐゴシック" pitchFamily="-105" charset="-128"/>
            </a:endParaRPr>
          </a:p>
          <a:p>
            <a:r>
              <a:rPr lang="en-US" sz="2000" dirty="0" smtClean="0">
                <a:ea typeface="ＭＳ Ｐゴシック" pitchFamily="-105" charset="-128"/>
              </a:rPr>
              <a:t>For what might the heavens and the sea be a metaphor? </a:t>
            </a:r>
          </a:p>
          <a:p>
            <a:r>
              <a:rPr lang="en-US" sz="2000" dirty="0" smtClean="0">
                <a:ea typeface="ＭＳ Ｐゴシック" pitchFamily="-105" charset="-128"/>
              </a:rPr>
              <a:t>What is this text trying to teach us? </a:t>
            </a:r>
          </a:p>
        </p:txBody>
      </p:sp>
      <p:pic>
        <p:nvPicPr>
          <p:cNvPr id="6" name="Content Placeholder 5" descr="ocean and sk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6075" y="1809317"/>
            <a:ext cx="4480984" cy="3360738"/>
          </a:xfrm>
          <a:prstGeom prst="round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8474" y="415637"/>
            <a:ext cx="7855817" cy="251806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200" b="1" dirty="0" smtClean="0">
                <a:ea typeface="ＭＳ Ｐゴシック" pitchFamily="-105" charset="-128"/>
              </a:rPr>
              <a:t>“You </a:t>
            </a:r>
            <a:r>
              <a:rPr lang="en-US" sz="2200" b="1" dirty="0" smtClean="0">
                <a:ea typeface="ＭＳ Ｐゴシック" pitchFamily="-105" charset="-128"/>
              </a:rPr>
              <a:t>shall contemplate it [the Torah] day and night</a:t>
            </a:r>
            <a:r>
              <a:rPr lang="en-US" sz="2200" b="1" dirty="0" smtClean="0">
                <a:ea typeface="ＭＳ Ｐゴシック" pitchFamily="-105" charset="-128"/>
              </a:rPr>
              <a:t>.” </a:t>
            </a:r>
            <a:r>
              <a:rPr lang="en-US" sz="1900" dirty="0" smtClean="0">
                <a:ea typeface="ＭＳ Ｐゴシック" pitchFamily="-105" charset="-128"/>
              </a:rPr>
              <a:t>(</a:t>
            </a:r>
            <a:r>
              <a:rPr lang="en-US" sz="1900" dirty="0" smtClean="0">
                <a:ea typeface="ＭＳ Ｐゴシック" pitchFamily="-105" charset="-128"/>
              </a:rPr>
              <a:t>Joshua 1:8</a:t>
            </a:r>
            <a:r>
              <a:rPr lang="en-US" sz="1900" dirty="0" smtClean="0">
                <a:ea typeface="ＭＳ Ｐゴシック" pitchFamily="-105" charset="-128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1900" dirty="0" smtClean="0">
              <a:ea typeface="ＭＳ Ｐゴシック" pitchFamily="-105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-105" charset="-128"/>
              </a:rPr>
              <a:t>What does this mean to you?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-105" charset="-128"/>
              </a:rPr>
              <a:t>In what ways do you incorporate Torah study into your daily life? </a:t>
            </a:r>
          </a:p>
        </p:txBody>
      </p:sp>
      <p:pic>
        <p:nvPicPr>
          <p:cNvPr id="8" name="Content Placeholder 7" descr="studying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6100" y="2271303"/>
            <a:ext cx="5022850" cy="3350241"/>
          </a:xfrm>
          <a:prstGeom prst="round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04801" y="179388"/>
            <a:ext cx="2819400" cy="31426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-105" charset="-128"/>
              </a:rPr>
              <a:t>Describe </a:t>
            </a:r>
            <a:r>
              <a:rPr lang="en-US" sz="2800" dirty="0" smtClean="0">
                <a:ea typeface="ＭＳ Ｐゴシック" pitchFamily="-105" charset="-128"/>
              </a:rPr>
              <a:t>what </a:t>
            </a:r>
            <a:r>
              <a:rPr lang="en-US" sz="2800" dirty="0" smtClean="0">
                <a:ea typeface="ＭＳ Ｐゴシック" pitchFamily="-105" charset="-128"/>
              </a:rPr>
              <a:t>these images </a:t>
            </a:r>
            <a:r>
              <a:rPr lang="en-US" sz="2800" dirty="0" smtClean="0">
                <a:ea typeface="ＭＳ Ｐゴシック" pitchFamily="-105" charset="-128"/>
              </a:rPr>
              <a:t>remind you about </a:t>
            </a:r>
            <a:r>
              <a:rPr lang="en-US" sz="2800" i="1" dirty="0" err="1" smtClean="0">
                <a:ea typeface="ＭＳ Ｐゴシック" pitchFamily="-105" charset="-128"/>
              </a:rPr>
              <a:t>talmud</a:t>
            </a:r>
            <a:r>
              <a:rPr lang="en-US" sz="2800" i="1" dirty="0" smtClean="0">
                <a:ea typeface="ＭＳ Ｐゴシック" pitchFamily="-105" charset="-128"/>
              </a:rPr>
              <a:t> Torah</a:t>
            </a:r>
            <a:r>
              <a:rPr lang="en-US" sz="2800" dirty="0" smtClean="0">
                <a:ea typeface="ＭＳ Ｐゴシック" pitchFamily="-105" charset="-128"/>
              </a:rPr>
              <a:t>, learning Torah. </a:t>
            </a:r>
            <a:endParaRPr lang="en-US" sz="2800" dirty="0" smtClean="0">
              <a:ea typeface="ＭＳ Ｐゴシック" pitchFamily="-105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53891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2011 Behrman House/</a:t>
            </a:r>
            <a:r>
              <a:rPr lang="en-US" dirty="0" err="1" smtClean="0"/>
              <a:t>Babaganewz</a:t>
            </a:r>
            <a:endParaRPr lang="en-US" dirty="0"/>
          </a:p>
        </p:txBody>
      </p:sp>
      <p:pic>
        <p:nvPicPr>
          <p:cNvPr id="7" name="Picture 6" descr="facets colorf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594100"/>
            <a:ext cx="3044825" cy="3044825"/>
          </a:xfrm>
          <a:prstGeom prst="roundRect">
            <a:avLst/>
          </a:prstGeom>
        </p:spPr>
      </p:pic>
      <p:pic>
        <p:nvPicPr>
          <p:cNvPr id="8" name="Picture 7" descr="hagbah with tor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04" y="411723"/>
            <a:ext cx="1944116" cy="2910353"/>
          </a:xfrm>
          <a:prstGeom prst="roundRect">
            <a:avLst/>
          </a:prstGeom>
        </p:spPr>
      </p:pic>
      <p:pic>
        <p:nvPicPr>
          <p:cNvPr id="9" name="Picture 8" descr="ocean and s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042988"/>
            <a:ext cx="3038784" cy="2279088"/>
          </a:xfrm>
          <a:prstGeom prst="roundRect">
            <a:avLst/>
          </a:prstGeom>
        </p:spPr>
      </p:pic>
      <p:pic>
        <p:nvPicPr>
          <p:cNvPr id="11" name="Picture 10" descr="studyi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739" y="3690938"/>
            <a:ext cx="4227748" cy="28199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0663" y="508000"/>
            <a:ext cx="2424112" cy="995363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ea typeface="ＭＳ Ｐゴシック" pitchFamily="-105" charset="-128"/>
              </a:rPr>
              <a:t>Listen to “Turn It” by </a:t>
            </a:r>
            <a:r>
              <a:rPr lang="en-US" sz="2200" b="1" dirty="0" err="1" smtClean="0">
                <a:ea typeface="ＭＳ Ｐゴシック" pitchFamily="-105" charset="-128"/>
              </a:rPr>
              <a:t>Mah</a:t>
            </a:r>
            <a:r>
              <a:rPr lang="en-US" sz="2200" b="1" dirty="0" smtClean="0">
                <a:ea typeface="ＭＳ Ｐゴシック" pitchFamily="-105" charset="-128"/>
              </a:rPr>
              <a:t> </a:t>
            </a:r>
            <a:r>
              <a:rPr lang="en-US" sz="2200" b="1" dirty="0" err="1" smtClean="0">
                <a:ea typeface="ＭＳ Ｐゴシック" pitchFamily="-105" charset="-128"/>
              </a:rPr>
              <a:t>Tovu</a:t>
            </a:r>
            <a:r>
              <a:rPr lang="en-US" sz="2200" b="1" dirty="0" smtClean="0">
                <a:ea typeface="ＭＳ Ｐゴシック" pitchFamily="-105" charset="-128"/>
              </a:rPr>
              <a:t> and follow along with the lyrics.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98475" y="1130300"/>
            <a:ext cx="7556500" cy="4995863"/>
          </a:xfrm>
        </p:spPr>
        <p:txBody>
          <a:bodyPr/>
          <a:lstStyle/>
          <a:p>
            <a:pPr>
              <a:buFont typeface="Wingdings" pitchFamily="-105" charset="2"/>
              <a:buNone/>
            </a:pPr>
            <a:endParaRPr lang="en-US" dirty="0" smtClean="0">
              <a:ea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endParaRPr lang="en-US" dirty="0" smtClean="0">
              <a:ea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endParaRPr lang="en-US" dirty="0" smtClean="0">
              <a:ea typeface="ＭＳ Ｐゴシック" pitchFamily="-105" charset="-128"/>
            </a:endParaRPr>
          </a:p>
          <a:p>
            <a:pPr>
              <a:buFont typeface="Wingdings" pitchFamily="-105" charset="2"/>
              <a:buNone/>
            </a:pP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2011 Behrman House/Babaganewz</a:t>
            </a:r>
            <a:endParaRPr lang="en-US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220663" y="1577975"/>
            <a:ext cx="3775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The Torah is our life, it is the </a:t>
            </a:r>
            <a:endParaRPr lang="en-US" sz="1400" dirty="0" smtClean="0"/>
          </a:p>
          <a:p>
            <a:r>
              <a:rPr lang="en-US" sz="1400" dirty="0" smtClean="0"/>
              <a:t>length </a:t>
            </a:r>
            <a:r>
              <a:rPr lang="en-US" sz="1400" dirty="0"/>
              <a:t>of our days </a:t>
            </a:r>
          </a:p>
          <a:p>
            <a:r>
              <a:rPr lang="en-US" sz="1400" dirty="0"/>
              <a:t>Its lessons still inspire us in so </a:t>
            </a:r>
            <a:r>
              <a:rPr lang="en-US" sz="1400" dirty="0" smtClean="0"/>
              <a:t>many </a:t>
            </a:r>
            <a:r>
              <a:rPr lang="en-US" sz="1400" dirty="0"/>
              <a:t>ways </a:t>
            </a:r>
          </a:p>
          <a:p>
            <a:r>
              <a:rPr lang="en-US" sz="1400" dirty="0"/>
              <a:t>So if you’ve got a question, open </a:t>
            </a:r>
          </a:p>
          <a:p>
            <a:r>
              <a:rPr lang="en-US" sz="1400" dirty="0"/>
              <a:t>up and take a look </a:t>
            </a:r>
          </a:p>
          <a:p>
            <a:r>
              <a:rPr lang="en-US" sz="1400" dirty="0"/>
              <a:t>After all, we are the people of the book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From how to love your neighbor </a:t>
            </a:r>
          </a:p>
          <a:p>
            <a:r>
              <a:rPr lang="en-US" sz="1400" dirty="0"/>
              <a:t>To the way we treat the poor </a:t>
            </a:r>
          </a:p>
          <a:p>
            <a:r>
              <a:rPr lang="en-US" sz="1400" dirty="0"/>
              <a:t>The proper way to hang your new </a:t>
            </a:r>
          </a:p>
          <a:p>
            <a:r>
              <a:rPr lang="en-US" sz="1400" dirty="0"/>
              <a:t>mezuzah on the door </a:t>
            </a:r>
          </a:p>
          <a:p>
            <a:r>
              <a:rPr lang="en-US" sz="1400" dirty="0"/>
              <a:t>Honoring your parents, how to </a:t>
            </a:r>
          </a:p>
          <a:p>
            <a:r>
              <a:rPr lang="en-US" sz="1400" dirty="0"/>
              <a:t>hear the </a:t>
            </a:r>
            <a:r>
              <a:rPr lang="en-US" sz="1400" dirty="0" err="1"/>
              <a:t>shofar’s</a:t>
            </a:r>
            <a:r>
              <a:rPr lang="en-US" sz="1400" dirty="0"/>
              <a:t> sound </a:t>
            </a:r>
          </a:p>
          <a:p>
            <a:r>
              <a:rPr lang="en-US" sz="1400" dirty="0"/>
              <a:t>By peeling back the layers any </a:t>
            </a:r>
          </a:p>
          <a:p>
            <a:r>
              <a:rPr lang="en-US" sz="1400" dirty="0"/>
              <a:t>answer can be found </a:t>
            </a:r>
          </a:p>
          <a:p>
            <a:r>
              <a:rPr lang="en-US" sz="1400" dirty="0"/>
              <a:t>You’ve got to… </a:t>
            </a:r>
          </a:p>
          <a:p>
            <a:endParaRPr lang="en-US" sz="1400" dirty="0"/>
          </a:p>
          <a:p>
            <a:r>
              <a:rPr lang="en-US" sz="1400" dirty="0"/>
              <a:t>Chorus: </a:t>
            </a:r>
          </a:p>
          <a:p>
            <a:r>
              <a:rPr lang="en-US" sz="1400" dirty="0"/>
              <a:t>Turn it, turn it </a:t>
            </a:r>
          </a:p>
          <a:p>
            <a:r>
              <a:rPr lang="en-US" sz="1400" dirty="0"/>
              <a:t>Again and again, for everything is </a:t>
            </a:r>
          </a:p>
          <a:p>
            <a:r>
              <a:rPr lang="en-US" sz="1400" dirty="0"/>
              <a:t>in it </a:t>
            </a:r>
          </a:p>
          <a:p>
            <a:r>
              <a:rPr lang="en-US" sz="1400" dirty="0"/>
              <a:t>Turn it, turn it, turn it again </a:t>
            </a:r>
          </a:p>
          <a:p>
            <a:r>
              <a:rPr lang="en-US" sz="1400" dirty="0"/>
              <a:t>Turn it, turn it </a:t>
            </a:r>
          </a:p>
          <a:p>
            <a:endParaRPr lang="en-US" sz="1400" dirty="0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995738" y="17463"/>
            <a:ext cx="470852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Again and again, for everything is </a:t>
            </a:r>
          </a:p>
          <a:p>
            <a:r>
              <a:rPr lang="en-US" sz="1400" dirty="0"/>
              <a:t>in it </a:t>
            </a:r>
          </a:p>
          <a:p>
            <a:r>
              <a:rPr lang="en-US" sz="1400" dirty="0"/>
              <a:t>Turn it, turn it, turn it again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It’s not up in the heavens so that </a:t>
            </a:r>
          </a:p>
          <a:p>
            <a:r>
              <a:rPr lang="en-US" sz="1400" dirty="0"/>
              <a:t>someone has to say </a:t>
            </a:r>
          </a:p>
          <a:p>
            <a:r>
              <a:rPr lang="en-US" sz="1400" dirty="0"/>
              <a:t>“Who will bring it down for us to </a:t>
            </a:r>
          </a:p>
          <a:p>
            <a:r>
              <a:rPr lang="en-US" sz="1400" dirty="0"/>
              <a:t>do and hear today?” 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The </a:t>
            </a:r>
            <a:r>
              <a:rPr lang="en-US" sz="1400" dirty="0"/>
              <a:t>Torah is so close, it’s in your </a:t>
            </a:r>
          </a:p>
          <a:p>
            <a:r>
              <a:rPr lang="en-US" sz="1400" dirty="0"/>
              <a:t>mouth, it’s in your heart </a:t>
            </a:r>
          </a:p>
          <a:p>
            <a:r>
              <a:rPr lang="en-US" sz="1400" dirty="0"/>
              <a:t>But knowing that it’s near is just </a:t>
            </a:r>
            <a:r>
              <a:rPr lang="en-US" sz="1400" dirty="0" smtClean="0"/>
              <a:t>the </a:t>
            </a:r>
            <a:r>
              <a:rPr lang="en-US" sz="1400" dirty="0"/>
              <a:t>start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Study by itself is not enough for us </a:t>
            </a:r>
            <a:r>
              <a:rPr lang="en-US" sz="1400" dirty="0" smtClean="0"/>
              <a:t>to </a:t>
            </a:r>
            <a:r>
              <a:rPr lang="en-US" sz="1400" dirty="0"/>
              <a:t>do </a:t>
            </a:r>
          </a:p>
          <a:p>
            <a:r>
              <a:rPr lang="en-US" sz="1400" dirty="0"/>
              <a:t>Acting on these teachings </a:t>
            </a:r>
            <a:r>
              <a:rPr lang="en-US" sz="1400" dirty="0" smtClean="0"/>
              <a:t>is </a:t>
            </a:r>
            <a:r>
              <a:rPr lang="en-US" sz="1400" dirty="0"/>
              <a:t>what </a:t>
            </a:r>
          </a:p>
          <a:p>
            <a:r>
              <a:rPr lang="en-US" sz="1400" dirty="0"/>
              <a:t>it means to be a Jew </a:t>
            </a:r>
          </a:p>
          <a:p>
            <a:r>
              <a:rPr lang="en-US" sz="1400" dirty="0"/>
              <a:t>Learning it and doing it are two </a:t>
            </a:r>
          </a:p>
          <a:p>
            <a:r>
              <a:rPr lang="en-US" sz="1400" dirty="0"/>
              <a:t>halves of a whole </a:t>
            </a:r>
          </a:p>
          <a:p>
            <a:r>
              <a:rPr lang="en-US" sz="1400" dirty="0"/>
              <a:t>Living Torah, being Torah, this is </a:t>
            </a:r>
            <a:r>
              <a:rPr lang="en-US" sz="1400" dirty="0" smtClean="0"/>
              <a:t>our </a:t>
            </a:r>
            <a:r>
              <a:rPr lang="en-US" sz="1400" dirty="0"/>
              <a:t>true goal </a:t>
            </a:r>
            <a:endParaRPr lang="en-US" sz="1400" dirty="0" smtClean="0"/>
          </a:p>
          <a:p>
            <a:r>
              <a:rPr lang="en-US" sz="1400" dirty="0" smtClean="0"/>
              <a:t>You’ve got to…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Chorus </a:t>
            </a:r>
          </a:p>
          <a:p>
            <a:r>
              <a:rPr lang="en-US" sz="1400" dirty="0"/>
              <a:t> </a:t>
            </a:r>
          </a:p>
          <a:p>
            <a:r>
              <a:rPr lang="en-US" sz="1400" i="1" dirty="0"/>
              <a:t>Ha-</a:t>
            </a:r>
            <a:r>
              <a:rPr lang="en-US" sz="1400" i="1" dirty="0" err="1"/>
              <a:t>foch</a:t>
            </a:r>
            <a:r>
              <a:rPr lang="en-US" sz="1400" i="1" dirty="0"/>
              <a:t> </a:t>
            </a:r>
            <a:r>
              <a:rPr lang="en-US" sz="1400" i="1" dirty="0" err="1"/>
              <a:t>ba</a:t>
            </a:r>
            <a:r>
              <a:rPr lang="en-US" sz="1400" i="1" dirty="0"/>
              <a:t>, </a:t>
            </a:r>
            <a:r>
              <a:rPr lang="en-US" sz="1400" i="1" dirty="0" err="1"/>
              <a:t>va</a:t>
            </a:r>
            <a:r>
              <a:rPr lang="en-US" sz="1400" i="1" dirty="0"/>
              <a:t>-ha-</a:t>
            </a:r>
            <a:r>
              <a:rPr lang="en-US" sz="1400" i="1" dirty="0" err="1"/>
              <a:t>foch</a:t>
            </a:r>
            <a:r>
              <a:rPr lang="en-US" sz="1400" i="1" dirty="0"/>
              <a:t> </a:t>
            </a:r>
            <a:r>
              <a:rPr lang="en-US" sz="1400" i="1" dirty="0" err="1"/>
              <a:t>ba</a:t>
            </a:r>
            <a:r>
              <a:rPr lang="en-US" sz="1400" i="1" dirty="0"/>
              <a:t> </a:t>
            </a:r>
            <a:r>
              <a:rPr lang="en-US" sz="1400" i="1" dirty="0" err="1"/>
              <a:t>d’cho</a:t>
            </a:r>
            <a:r>
              <a:rPr lang="en-US" sz="1400" i="1" dirty="0"/>
              <a:t>-la </a:t>
            </a:r>
            <a:r>
              <a:rPr lang="en-US" sz="1400" i="1" dirty="0" err="1"/>
              <a:t>ba</a:t>
            </a:r>
            <a:r>
              <a:rPr lang="en-US" sz="1400" i="1" dirty="0"/>
              <a:t> </a:t>
            </a:r>
          </a:p>
          <a:p>
            <a:r>
              <a:rPr lang="en-US" sz="1400" dirty="0"/>
              <a:t>Turn it over and over again </a:t>
            </a:r>
          </a:p>
          <a:p>
            <a:r>
              <a:rPr lang="en-US" sz="1400" i="1" dirty="0"/>
              <a:t>Ha-</a:t>
            </a:r>
            <a:r>
              <a:rPr lang="en-US" sz="1400" i="1" dirty="0" err="1"/>
              <a:t>foch</a:t>
            </a:r>
            <a:r>
              <a:rPr lang="en-US" sz="1400" i="1" dirty="0"/>
              <a:t> </a:t>
            </a:r>
            <a:r>
              <a:rPr lang="en-US" sz="1400" i="1" dirty="0" err="1"/>
              <a:t>ba</a:t>
            </a:r>
            <a:r>
              <a:rPr lang="en-US" sz="1400" i="1" dirty="0"/>
              <a:t>, </a:t>
            </a:r>
            <a:r>
              <a:rPr lang="en-US" sz="1400" i="1" dirty="0" err="1"/>
              <a:t>va</a:t>
            </a:r>
            <a:r>
              <a:rPr lang="en-US" sz="1400" i="1" dirty="0"/>
              <a:t>-ha-</a:t>
            </a:r>
            <a:r>
              <a:rPr lang="en-US" sz="1400" i="1" dirty="0" err="1"/>
              <a:t>foch</a:t>
            </a:r>
            <a:r>
              <a:rPr lang="en-US" sz="1400" i="1" dirty="0"/>
              <a:t> </a:t>
            </a:r>
            <a:r>
              <a:rPr lang="en-US" sz="1400" i="1" dirty="0" err="1"/>
              <a:t>ba</a:t>
            </a:r>
            <a:r>
              <a:rPr lang="en-US" sz="1400" i="1" dirty="0"/>
              <a:t> </a:t>
            </a:r>
            <a:r>
              <a:rPr lang="en-US" sz="1400" i="1" dirty="0" err="1"/>
              <a:t>d’cho</a:t>
            </a:r>
            <a:r>
              <a:rPr lang="en-US" sz="1400" i="1" dirty="0"/>
              <a:t>-la </a:t>
            </a:r>
            <a:r>
              <a:rPr lang="en-US" sz="1400" i="1" dirty="0" err="1"/>
              <a:t>ba</a:t>
            </a:r>
            <a:r>
              <a:rPr lang="en-US" sz="1400" i="1" dirty="0"/>
              <a:t> </a:t>
            </a:r>
          </a:p>
          <a:p>
            <a:r>
              <a:rPr lang="en-US" sz="1400" dirty="0"/>
              <a:t>Turn it over and over and over and over </a:t>
            </a:r>
          </a:p>
          <a:p>
            <a:r>
              <a:rPr lang="en-US" sz="1400" dirty="0"/>
              <a:t>And over and over again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Chorus</a:t>
            </a:r>
          </a:p>
        </p:txBody>
      </p:sp>
    </p:spTree>
    <p:controls>
      <p:control spid="1026" name="WindowsMediaPlayer1" r:id="rId2" imgW="914286" imgH="91428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630</Words>
  <Application>Microsoft Office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Learning Torah, Talmud Torah</vt:lpstr>
      <vt:lpstr>Talmud Torah, Learning Torah</vt:lpstr>
      <vt:lpstr>Activator </vt:lpstr>
      <vt:lpstr>Slide 4</vt:lpstr>
      <vt:lpstr>Slide 5</vt:lpstr>
      <vt:lpstr>Slide 6</vt:lpstr>
      <vt:lpstr>Slide 7</vt:lpstr>
      <vt:lpstr>Describe what these images remind you about talmud Torah, learning Torah. </vt:lpstr>
      <vt:lpstr>Listen to “Turn It” by Mah Tovu and follow along with the lyrics. </vt:lpstr>
      <vt:lpstr>What Do You Think?</vt:lpstr>
      <vt:lpstr>Faces of the Torah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Shalshelet Hamesorah, Chain of Tradition</dc:title>
  <dc:creator>Sara Marx</dc:creator>
  <cp:lastModifiedBy>aviva</cp:lastModifiedBy>
  <cp:revision>153</cp:revision>
  <dcterms:created xsi:type="dcterms:W3CDTF">2011-06-17T19:52:35Z</dcterms:created>
  <dcterms:modified xsi:type="dcterms:W3CDTF">2011-11-23T16:04:22Z</dcterms:modified>
</cp:coreProperties>
</file>