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Override PartName="/ppt/activeX/activeX1.xml" ContentType="application/vnd.ms-office.activeX+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67" r:id="rId5"/>
    <p:sldId id="260" r:id="rId6"/>
    <p:sldId id="261" r:id="rId7"/>
    <p:sldId id="266" r:id="rId8"/>
    <p:sldId id="262" r:id="rId9"/>
    <p:sldId id="263" r:id="rId10"/>
    <p:sldId id="264"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2C8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activeX/activeX1.xml><?xml version="1.0" encoding="utf-8"?>
<ax:ocx xmlns:ax="http://schemas.microsoft.com/office/2006/activeX" xmlns:r="http://schemas.openxmlformats.org/officeDocument/2006/relationships" ax:classid="{D27CDB6E-AE6D-11CF-96B8-444553540000}" ax:persistence="persistPropertyBag">
  <ax:ocxPr ax:name="_cx" ax:value="16726"/>
  <ax:ocxPr ax:name="_cy" ax:value="10795"/>
  <ax:ocxPr ax:name="FlashVars" ax:value=""/>
  <ax:ocxPr ax:name="Movie" ax:value="http://www.youtube.com/v/FVZ62CVKa4c"/>
  <ax:ocxPr ax:name="Src" ax:value="http://www.youtube.com/v/FVZ62CVKa4c"/>
  <ax:ocxPr ax:name="WMode" ax:value="Window"/>
  <ax:ocxPr ax:name="Play" ax:value="0"/>
  <ax:ocxPr ax:name="Loop" ax:value="-1"/>
  <ax:ocxPr ax:name="Quality" ax:value="High"/>
  <ax:ocxPr ax:name="SAlign" ax:value="LT"/>
  <ax:ocxPr ax:name="Menu" ax:value="-1"/>
  <ax:ocxPr ax:name="Base" ax:value=""/>
  <ax:ocxPr ax:name="AllowScriptAccess" ax:value=""/>
  <ax:ocxPr ax:name="Scale" ax:value="NoScale"/>
  <ax:ocxPr ax:name="DeviceFont" ax:value="0"/>
  <ax:ocxPr ax:name="EmbedMovie" ax:value="0"/>
  <ax:ocxPr ax:name="BGColor" ax:value=""/>
  <ax:ocxPr ax:name="SWRemote" ax:value=""/>
  <ax:ocxPr ax:name="MovieData" ax:value=""/>
  <ax:ocxPr ax:name="SeamlessTabbing" ax:value="1"/>
  <ax:ocxPr ax:name="Profile" ax:value="0"/>
  <ax:ocxPr ax:name="ProfileAddress" ax:value=""/>
  <ax:ocxPr ax:name="ProfilePort" ax:value="0"/>
  <ax:ocxPr ax:name="AllowNetworking" ax:value="all"/>
  <ax:ocxPr ax:name="AllowFullScreen" ax:value="false"/>
</ax:ocx>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7FE397-1A70-46AF-8AB0-710BD3A9B3E4}" type="datetimeFigureOut">
              <a:rPr lang="en-US" smtClean="0"/>
              <a:pPr/>
              <a:t>8/2/2011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1BB4B9-9009-43C5-A988-7CF49C4C045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31BB4B9-9009-43C5-A988-7CF49C4C0454}"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31BB4B9-9009-43C5-A988-7CF49C4C045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31BB4B9-9009-43C5-A988-7CF49C4C045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31BB4B9-9009-43C5-A988-7CF49C4C045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31BB4B9-9009-43C5-A988-7CF49C4C0454}"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F50AFD-3D26-4769-AA21-7C6B66C2F151}" type="datetime1">
              <a:rPr lang="en-US" smtClean="0"/>
              <a:pPr/>
              <a:t>8/2/2011</a:t>
            </a:fld>
            <a:endParaRPr lang="en-US"/>
          </a:p>
        </p:txBody>
      </p:sp>
      <p:sp>
        <p:nvSpPr>
          <p:cNvPr id="5" name="Footer Placeholder 4"/>
          <p:cNvSpPr>
            <a:spLocks noGrp="1"/>
          </p:cNvSpPr>
          <p:nvPr>
            <p:ph type="ftr" sz="quarter" idx="11"/>
          </p:nvPr>
        </p:nvSpPr>
        <p:spPr/>
        <p:txBody>
          <a:bodyPr/>
          <a:lstStyle/>
          <a:p>
            <a:r>
              <a:rPr lang="en-US" smtClean="0"/>
              <a:t>© 2011 Behrman House/Babaganewz</a:t>
            </a:r>
            <a:endParaRPr lang="en-US"/>
          </a:p>
        </p:txBody>
      </p:sp>
      <p:sp>
        <p:nvSpPr>
          <p:cNvPr id="6" name="Slide Number Placeholder 5"/>
          <p:cNvSpPr>
            <a:spLocks noGrp="1"/>
          </p:cNvSpPr>
          <p:nvPr>
            <p:ph type="sldNum" sz="quarter" idx="12"/>
          </p:nvPr>
        </p:nvSpPr>
        <p:spPr/>
        <p:txBody>
          <a:bodyPr/>
          <a:lstStyle/>
          <a:p>
            <a:fld id="{6DFCE419-F5A3-415A-B98A-B623AFF53B2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122A54-C366-46B8-B0A2-8DF3CD9779A4}" type="datetime1">
              <a:rPr lang="en-US" smtClean="0"/>
              <a:pPr/>
              <a:t>8/2/2011</a:t>
            </a:fld>
            <a:endParaRPr lang="en-US"/>
          </a:p>
        </p:txBody>
      </p:sp>
      <p:sp>
        <p:nvSpPr>
          <p:cNvPr id="5" name="Footer Placeholder 4"/>
          <p:cNvSpPr>
            <a:spLocks noGrp="1"/>
          </p:cNvSpPr>
          <p:nvPr>
            <p:ph type="ftr" sz="quarter" idx="11"/>
          </p:nvPr>
        </p:nvSpPr>
        <p:spPr/>
        <p:txBody>
          <a:bodyPr/>
          <a:lstStyle/>
          <a:p>
            <a:r>
              <a:rPr lang="en-US" smtClean="0"/>
              <a:t>© 2011 Behrman House/Babaganewz</a:t>
            </a:r>
            <a:endParaRPr lang="en-US"/>
          </a:p>
        </p:txBody>
      </p:sp>
      <p:sp>
        <p:nvSpPr>
          <p:cNvPr id="6" name="Slide Number Placeholder 5"/>
          <p:cNvSpPr>
            <a:spLocks noGrp="1"/>
          </p:cNvSpPr>
          <p:nvPr>
            <p:ph type="sldNum" sz="quarter" idx="12"/>
          </p:nvPr>
        </p:nvSpPr>
        <p:spPr/>
        <p:txBody>
          <a:bodyPr/>
          <a:lstStyle/>
          <a:p>
            <a:fld id="{6DFCE419-F5A3-415A-B98A-B623AFF53B2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B3D147-85DF-4C61-BE52-FCAD04F27861}" type="datetime1">
              <a:rPr lang="en-US" smtClean="0"/>
              <a:pPr/>
              <a:t>8/2/2011</a:t>
            </a:fld>
            <a:endParaRPr lang="en-US"/>
          </a:p>
        </p:txBody>
      </p:sp>
      <p:sp>
        <p:nvSpPr>
          <p:cNvPr id="5" name="Footer Placeholder 4"/>
          <p:cNvSpPr>
            <a:spLocks noGrp="1"/>
          </p:cNvSpPr>
          <p:nvPr>
            <p:ph type="ftr" sz="quarter" idx="11"/>
          </p:nvPr>
        </p:nvSpPr>
        <p:spPr/>
        <p:txBody>
          <a:bodyPr/>
          <a:lstStyle/>
          <a:p>
            <a:r>
              <a:rPr lang="en-US" smtClean="0"/>
              <a:t>© 2011 Behrman House/Babaganewz</a:t>
            </a:r>
            <a:endParaRPr lang="en-US"/>
          </a:p>
        </p:txBody>
      </p:sp>
      <p:sp>
        <p:nvSpPr>
          <p:cNvPr id="6" name="Slide Number Placeholder 5"/>
          <p:cNvSpPr>
            <a:spLocks noGrp="1"/>
          </p:cNvSpPr>
          <p:nvPr>
            <p:ph type="sldNum" sz="quarter" idx="12"/>
          </p:nvPr>
        </p:nvSpPr>
        <p:spPr/>
        <p:txBody>
          <a:bodyPr/>
          <a:lstStyle/>
          <a:p>
            <a:fld id="{6DFCE419-F5A3-415A-B98A-B623AFF53B2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2BB94E-B830-45D1-99B9-9E9F3C66DDFD}" type="datetime1">
              <a:rPr lang="en-US" smtClean="0"/>
              <a:pPr/>
              <a:t>8/2/2011</a:t>
            </a:fld>
            <a:endParaRPr lang="en-US"/>
          </a:p>
        </p:txBody>
      </p:sp>
      <p:sp>
        <p:nvSpPr>
          <p:cNvPr id="5" name="Footer Placeholder 4"/>
          <p:cNvSpPr>
            <a:spLocks noGrp="1"/>
          </p:cNvSpPr>
          <p:nvPr>
            <p:ph type="ftr" sz="quarter" idx="11"/>
          </p:nvPr>
        </p:nvSpPr>
        <p:spPr/>
        <p:txBody>
          <a:bodyPr/>
          <a:lstStyle/>
          <a:p>
            <a:r>
              <a:rPr lang="en-US" smtClean="0"/>
              <a:t>© 2011 Behrman House/Babaganewz</a:t>
            </a:r>
            <a:endParaRPr lang="en-US"/>
          </a:p>
        </p:txBody>
      </p:sp>
      <p:sp>
        <p:nvSpPr>
          <p:cNvPr id="6" name="Slide Number Placeholder 5"/>
          <p:cNvSpPr>
            <a:spLocks noGrp="1"/>
          </p:cNvSpPr>
          <p:nvPr>
            <p:ph type="sldNum" sz="quarter" idx="12"/>
          </p:nvPr>
        </p:nvSpPr>
        <p:spPr/>
        <p:txBody>
          <a:bodyPr/>
          <a:lstStyle/>
          <a:p>
            <a:fld id="{6DFCE419-F5A3-415A-B98A-B623AFF53B2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5E7722-0F01-49CF-8916-027708D257F7}" type="datetime1">
              <a:rPr lang="en-US" smtClean="0"/>
              <a:pPr/>
              <a:t>8/2/2011</a:t>
            </a:fld>
            <a:endParaRPr lang="en-US"/>
          </a:p>
        </p:txBody>
      </p:sp>
      <p:sp>
        <p:nvSpPr>
          <p:cNvPr id="5" name="Footer Placeholder 4"/>
          <p:cNvSpPr>
            <a:spLocks noGrp="1"/>
          </p:cNvSpPr>
          <p:nvPr>
            <p:ph type="ftr" sz="quarter" idx="11"/>
          </p:nvPr>
        </p:nvSpPr>
        <p:spPr/>
        <p:txBody>
          <a:bodyPr/>
          <a:lstStyle/>
          <a:p>
            <a:r>
              <a:rPr lang="en-US" smtClean="0"/>
              <a:t>© 2011 Behrman House/Babaganewz</a:t>
            </a:r>
            <a:endParaRPr lang="en-US"/>
          </a:p>
        </p:txBody>
      </p:sp>
      <p:sp>
        <p:nvSpPr>
          <p:cNvPr id="6" name="Slide Number Placeholder 5"/>
          <p:cNvSpPr>
            <a:spLocks noGrp="1"/>
          </p:cNvSpPr>
          <p:nvPr>
            <p:ph type="sldNum" sz="quarter" idx="12"/>
          </p:nvPr>
        </p:nvSpPr>
        <p:spPr/>
        <p:txBody>
          <a:bodyPr/>
          <a:lstStyle/>
          <a:p>
            <a:fld id="{6DFCE419-F5A3-415A-B98A-B623AFF53B2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CB79C7-3061-4D5A-A449-F7C0C2CEB8B3}" type="datetime1">
              <a:rPr lang="en-US" smtClean="0"/>
              <a:pPr/>
              <a:t>8/2/2011</a:t>
            </a:fld>
            <a:endParaRPr lang="en-US"/>
          </a:p>
        </p:txBody>
      </p:sp>
      <p:sp>
        <p:nvSpPr>
          <p:cNvPr id="6" name="Footer Placeholder 5"/>
          <p:cNvSpPr>
            <a:spLocks noGrp="1"/>
          </p:cNvSpPr>
          <p:nvPr>
            <p:ph type="ftr" sz="quarter" idx="11"/>
          </p:nvPr>
        </p:nvSpPr>
        <p:spPr/>
        <p:txBody>
          <a:bodyPr/>
          <a:lstStyle/>
          <a:p>
            <a:r>
              <a:rPr lang="en-US" smtClean="0"/>
              <a:t>© 2011 Behrman House/Babaganewz</a:t>
            </a:r>
            <a:endParaRPr lang="en-US"/>
          </a:p>
        </p:txBody>
      </p:sp>
      <p:sp>
        <p:nvSpPr>
          <p:cNvPr id="7" name="Slide Number Placeholder 6"/>
          <p:cNvSpPr>
            <a:spLocks noGrp="1"/>
          </p:cNvSpPr>
          <p:nvPr>
            <p:ph type="sldNum" sz="quarter" idx="12"/>
          </p:nvPr>
        </p:nvSpPr>
        <p:spPr/>
        <p:txBody>
          <a:bodyPr/>
          <a:lstStyle/>
          <a:p>
            <a:fld id="{6DFCE419-F5A3-415A-B98A-B623AFF53B2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FED7C1-AA2B-4703-A5D1-442B0C3E9A8E}" type="datetime1">
              <a:rPr lang="en-US" smtClean="0"/>
              <a:pPr/>
              <a:t>8/2/2011</a:t>
            </a:fld>
            <a:endParaRPr lang="en-US"/>
          </a:p>
        </p:txBody>
      </p:sp>
      <p:sp>
        <p:nvSpPr>
          <p:cNvPr id="8" name="Footer Placeholder 7"/>
          <p:cNvSpPr>
            <a:spLocks noGrp="1"/>
          </p:cNvSpPr>
          <p:nvPr>
            <p:ph type="ftr" sz="quarter" idx="11"/>
          </p:nvPr>
        </p:nvSpPr>
        <p:spPr/>
        <p:txBody>
          <a:bodyPr/>
          <a:lstStyle/>
          <a:p>
            <a:r>
              <a:rPr lang="en-US" smtClean="0"/>
              <a:t>© 2011 Behrman House/Babaganewz</a:t>
            </a:r>
            <a:endParaRPr lang="en-US"/>
          </a:p>
        </p:txBody>
      </p:sp>
      <p:sp>
        <p:nvSpPr>
          <p:cNvPr id="9" name="Slide Number Placeholder 8"/>
          <p:cNvSpPr>
            <a:spLocks noGrp="1"/>
          </p:cNvSpPr>
          <p:nvPr>
            <p:ph type="sldNum" sz="quarter" idx="12"/>
          </p:nvPr>
        </p:nvSpPr>
        <p:spPr/>
        <p:txBody>
          <a:bodyPr/>
          <a:lstStyle/>
          <a:p>
            <a:fld id="{6DFCE419-F5A3-415A-B98A-B623AFF53B2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576090-EE72-422C-9CE8-FA2C2A3F4C80}" type="datetime1">
              <a:rPr lang="en-US" smtClean="0"/>
              <a:pPr/>
              <a:t>8/2/2011</a:t>
            </a:fld>
            <a:endParaRPr lang="en-US"/>
          </a:p>
        </p:txBody>
      </p:sp>
      <p:sp>
        <p:nvSpPr>
          <p:cNvPr id="4" name="Footer Placeholder 3"/>
          <p:cNvSpPr>
            <a:spLocks noGrp="1"/>
          </p:cNvSpPr>
          <p:nvPr>
            <p:ph type="ftr" sz="quarter" idx="11"/>
          </p:nvPr>
        </p:nvSpPr>
        <p:spPr/>
        <p:txBody>
          <a:bodyPr/>
          <a:lstStyle/>
          <a:p>
            <a:r>
              <a:rPr lang="en-US" smtClean="0"/>
              <a:t>© 2011 Behrman House/Babaganewz</a:t>
            </a:r>
            <a:endParaRPr lang="en-US"/>
          </a:p>
        </p:txBody>
      </p:sp>
      <p:sp>
        <p:nvSpPr>
          <p:cNvPr id="5" name="Slide Number Placeholder 4"/>
          <p:cNvSpPr>
            <a:spLocks noGrp="1"/>
          </p:cNvSpPr>
          <p:nvPr>
            <p:ph type="sldNum" sz="quarter" idx="12"/>
          </p:nvPr>
        </p:nvSpPr>
        <p:spPr/>
        <p:txBody>
          <a:bodyPr/>
          <a:lstStyle/>
          <a:p>
            <a:fld id="{6DFCE419-F5A3-415A-B98A-B623AFF53B2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F4CDE5-97DB-4ED9-BC65-879B9C57ACB7}" type="datetime1">
              <a:rPr lang="en-US" smtClean="0"/>
              <a:pPr/>
              <a:t>8/2/2011</a:t>
            </a:fld>
            <a:endParaRPr lang="en-US"/>
          </a:p>
        </p:txBody>
      </p:sp>
      <p:sp>
        <p:nvSpPr>
          <p:cNvPr id="3" name="Footer Placeholder 2"/>
          <p:cNvSpPr>
            <a:spLocks noGrp="1"/>
          </p:cNvSpPr>
          <p:nvPr>
            <p:ph type="ftr" sz="quarter" idx="11"/>
          </p:nvPr>
        </p:nvSpPr>
        <p:spPr/>
        <p:txBody>
          <a:bodyPr/>
          <a:lstStyle/>
          <a:p>
            <a:r>
              <a:rPr lang="en-US" smtClean="0"/>
              <a:t>© 2011 Behrman House/Babaganewz</a:t>
            </a:r>
            <a:endParaRPr lang="en-US"/>
          </a:p>
        </p:txBody>
      </p:sp>
      <p:sp>
        <p:nvSpPr>
          <p:cNvPr id="4" name="Slide Number Placeholder 3"/>
          <p:cNvSpPr>
            <a:spLocks noGrp="1"/>
          </p:cNvSpPr>
          <p:nvPr>
            <p:ph type="sldNum" sz="quarter" idx="12"/>
          </p:nvPr>
        </p:nvSpPr>
        <p:spPr/>
        <p:txBody>
          <a:bodyPr/>
          <a:lstStyle/>
          <a:p>
            <a:fld id="{6DFCE419-F5A3-415A-B98A-B623AFF53B2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931BD2-AE70-47BC-93BB-CB4DCF743F3C}" type="datetime1">
              <a:rPr lang="en-US" smtClean="0"/>
              <a:pPr/>
              <a:t>8/2/2011</a:t>
            </a:fld>
            <a:endParaRPr lang="en-US"/>
          </a:p>
        </p:txBody>
      </p:sp>
      <p:sp>
        <p:nvSpPr>
          <p:cNvPr id="6" name="Footer Placeholder 5"/>
          <p:cNvSpPr>
            <a:spLocks noGrp="1"/>
          </p:cNvSpPr>
          <p:nvPr>
            <p:ph type="ftr" sz="quarter" idx="11"/>
          </p:nvPr>
        </p:nvSpPr>
        <p:spPr/>
        <p:txBody>
          <a:bodyPr/>
          <a:lstStyle/>
          <a:p>
            <a:r>
              <a:rPr lang="en-US" smtClean="0"/>
              <a:t>© 2011 Behrman House/Babaganewz</a:t>
            </a:r>
            <a:endParaRPr lang="en-US"/>
          </a:p>
        </p:txBody>
      </p:sp>
      <p:sp>
        <p:nvSpPr>
          <p:cNvPr id="7" name="Slide Number Placeholder 6"/>
          <p:cNvSpPr>
            <a:spLocks noGrp="1"/>
          </p:cNvSpPr>
          <p:nvPr>
            <p:ph type="sldNum" sz="quarter" idx="12"/>
          </p:nvPr>
        </p:nvSpPr>
        <p:spPr/>
        <p:txBody>
          <a:bodyPr/>
          <a:lstStyle/>
          <a:p>
            <a:fld id="{6DFCE419-F5A3-415A-B98A-B623AFF53B2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7E76AF-47DB-460E-BABB-8785D809457E}" type="datetime1">
              <a:rPr lang="en-US" smtClean="0"/>
              <a:pPr/>
              <a:t>8/2/2011</a:t>
            </a:fld>
            <a:endParaRPr lang="en-US"/>
          </a:p>
        </p:txBody>
      </p:sp>
      <p:sp>
        <p:nvSpPr>
          <p:cNvPr id="6" name="Footer Placeholder 5"/>
          <p:cNvSpPr>
            <a:spLocks noGrp="1"/>
          </p:cNvSpPr>
          <p:nvPr>
            <p:ph type="ftr" sz="quarter" idx="11"/>
          </p:nvPr>
        </p:nvSpPr>
        <p:spPr/>
        <p:txBody>
          <a:bodyPr/>
          <a:lstStyle/>
          <a:p>
            <a:r>
              <a:rPr lang="en-US" smtClean="0"/>
              <a:t>© 2011 Behrman House/Babaganewz</a:t>
            </a:r>
            <a:endParaRPr lang="en-US"/>
          </a:p>
        </p:txBody>
      </p:sp>
      <p:sp>
        <p:nvSpPr>
          <p:cNvPr id="7" name="Slide Number Placeholder 6"/>
          <p:cNvSpPr>
            <a:spLocks noGrp="1"/>
          </p:cNvSpPr>
          <p:nvPr>
            <p:ph type="sldNum" sz="quarter" idx="12"/>
          </p:nvPr>
        </p:nvSpPr>
        <p:spPr/>
        <p:txBody>
          <a:bodyPr/>
          <a:lstStyle/>
          <a:p>
            <a:fld id="{6DFCE419-F5A3-415A-B98A-B623AFF53B2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2642B5-C52B-4079-98B9-49487F42CCAB}" type="datetime1">
              <a:rPr lang="en-US" smtClean="0"/>
              <a:pPr/>
              <a:t>8/2/2011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 2011 Behrman House/Babaganewz</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FCE419-F5A3-415A-B98A-B623AFF53B2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9801"/>
            <a:ext cx="7772400" cy="685800"/>
          </a:xfrm>
        </p:spPr>
        <p:txBody>
          <a:bodyPr>
            <a:normAutofit fontScale="90000"/>
          </a:bodyPr>
          <a:lstStyle/>
          <a:p>
            <a:r>
              <a:rPr lang="en-US" dirty="0" smtClean="0"/>
              <a:t/>
            </a:r>
            <a:br>
              <a:rPr lang="en-US" dirty="0" smtClean="0"/>
            </a:br>
            <a:r>
              <a:rPr lang="en-US" dirty="0" smtClean="0"/>
              <a:t/>
            </a:r>
            <a:br>
              <a:rPr lang="en-US" dirty="0" smtClean="0"/>
            </a:br>
            <a:r>
              <a:rPr lang="en-US" i="1" dirty="0" err="1" smtClean="0"/>
              <a:t>Ahavat</a:t>
            </a:r>
            <a:r>
              <a:rPr lang="en-US" i="1" dirty="0" smtClean="0"/>
              <a:t> </a:t>
            </a:r>
            <a:r>
              <a:rPr lang="en-US" i="1" dirty="0" err="1" smtClean="0"/>
              <a:t>Eretz</a:t>
            </a:r>
            <a:r>
              <a:rPr lang="en-US" i="1" dirty="0" smtClean="0"/>
              <a:t> </a:t>
            </a:r>
            <a:r>
              <a:rPr lang="en-US" i="1" dirty="0" err="1" smtClean="0"/>
              <a:t>Yisrael</a:t>
            </a:r>
            <a:r>
              <a:rPr lang="en-US" i="1" dirty="0" smtClean="0"/>
              <a:t> </a:t>
            </a:r>
            <a:r>
              <a:rPr lang="he-IL" b="1" dirty="0" smtClean="0"/>
              <a:t>אַהֲבַת אֶרֶץ יִשְׂרָאֵל</a:t>
            </a:r>
            <a:endParaRPr lang="en-US" dirty="0">
              <a:latin typeface="Davka David" pitchFamily="2" charset="2"/>
            </a:endParaRPr>
          </a:p>
        </p:txBody>
      </p:sp>
      <p:sp>
        <p:nvSpPr>
          <p:cNvPr id="3" name="Subtitle 2"/>
          <p:cNvSpPr>
            <a:spLocks noGrp="1"/>
          </p:cNvSpPr>
          <p:nvPr>
            <p:ph type="subTitle" idx="1"/>
          </p:nvPr>
        </p:nvSpPr>
        <p:spPr>
          <a:xfrm>
            <a:off x="1371600" y="3505200"/>
            <a:ext cx="6400800" cy="685800"/>
          </a:xfrm>
        </p:spPr>
        <p:txBody>
          <a:bodyPr/>
          <a:lstStyle/>
          <a:p>
            <a:r>
              <a:rPr lang="en-US" dirty="0" smtClean="0">
                <a:solidFill>
                  <a:schemeClr val="tx1"/>
                </a:solidFill>
              </a:rPr>
              <a:t>Love of the Land of Israel</a:t>
            </a:r>
            <a:endParaRPr lang="en-US" dirty="0">
              <a:solidFill>
                <a:schemeClr val="tx1"/>
              </a:solidFill>
            </a:endParaRPr>
          </a:p>
        </p:txBody>
      </p:sp>
      <p:sp>
        <p:nvSpPr>
          <p:cNvPr id="6" name="Footer Placeholder 5"/>
          <p:cNvSpPr>
            <a:spLocks noGrp="1"/>
          </p:cNvSpPr>
          <p:nvPr>
            <p:ph type="ftr" sz="quarter" idx="11"/>
          </p:nvPr>
        </p:nvSpPr>
        <p:spPr>
          <a:xfrm>
            <a:off x="6019800" y="6248400"/>
            <a:ext cx="2895600" cy="365125"/>
          </a:xfrm>
        </p:spPr>
        <p:txBody>
          <a:bodyPr/>
          <a:lstStyle/>
          <a:p>
            <a:r>
              <a:rPr lang="en-US" dirty="0" smtClean="0">
                <a:solidFill>
                  <a:schemeClr val="tx1"/>
                </a:solidFill>
              </a:rPr>
              <a:t>© 2011 Behrman House/</a:t>
            </a:r>
            <a:r>
              <a:rPr lang="en-US" dirty="0" err="1" smtClean="0">
                <a:solidFill>
                  <a:schemeClr val="tx1"/>
                </a:solidFill>
              </a:rPr>
              <a:t>Babaganewz</a:t>
            </a:r>
            <a:endParaRPr lang="en-US" dirty="0">
              <a:solidFill>
                <a:schemeClr val="tx1"/>
              </a:solidFill>
            </a:endParaRPr>
          </a:p>
        </p:txBody>
      </p:sp>
      <p:pic>
        <p:nvPicPr>
          <p:cNvPr id="8" name="Picture 7" descr="BH_Babaganewz_Hort.png"/>
          <p:cNvPicPr>
            <a:picLocks noChangeAspect="1"/>
          </p:cNvPicPr>
          <p:nvPr/>
        </p:nvPicPr>
        <p:blipFill>
          <a:blip r:embed="rId4"/>
          <a:stretch>
            <a:fillRect/>
          </a:stretch>
        </p:blipFill>
        <p:spPr>
          <a:xfrm>
            <a:off x="1981200" y="838200"/>
            <a:ext cx="4800610" cy="137160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629400"/>
          </a:xfrm>
        </p:spPr>
        <p:txBody>
          <a:bodyPr>
            <a:noAutofit/>
          </a:bodyPr>
          <a:lstStyle/>
          <a:p>
            <a:r>
              <a:rPr lang="en-US" sz="3000" dirty="0" smtClean="0"/>
              <a:t>The video includes many images of the land of Israel.  What are some of them?  Which images do you connect to most?</a:t>
            </a:r>
          </a:p>
          <a:p>
            <a:r>
              <a:rPr lang="en-US" sz="3000" dirty="0" smtClean="0"/>
              <a:t>The video uses an Israeli children’s song, “</a:t>
            </a:r>
            <a:r>
              <a:rPr lang="en-US" sz="3000" i="1" dirty="0" err="1" smtClean="0"/>
              <a:t>Eretz</a:t>
            </a:r>
            <a:r>
              <a:rPr lang="en-US" sz="3000" i="1" dirty="0" smtClean="0"/>
              <a:t> </a:t>
            </a:r>
            <a:r>
              <a:rPr lang="en-US" sz="3000" i="1" dirty="0" err="1" smtClean="0"/>
              <a:t>Yisrael</a:t>
            </a:r>
            <a:r>
              <a:rPr lang="en-US" sz="3000" i="1" dirty="0" smtClean="0"/>
              <a:t> </a:t>
            </a:r>
            <a:r>
              <a:rPr lang="en-US" sz="3000" i="1" dirty="0" err="1" smtClean="0"/>
              <a:t>Sheli</a:t>
            </a:r>
            <a:r>
              <a:rPr lang="en-US" sz="3000" i="1" dirty="0" smtClean="0"/>
              <a:t> </a:t>
            </a:r>
            <a:r>
              <a:rPr lang="en-US" sz="3000" i="1" dirty="0" err="1" smtClean="0"/>
              <a:t>Yafah</a:t>
            </a:r>
            <a:r>
              <a:rPr lang="en-US" sz="3000" dirty="0" smtClean="0"/>
              <a:t>.” The chorus means, “My land of Israel is beautiful and blooming. Who built it and planted it? All of us together.” What does it mean that together we built the land? What are some of the ways someone can build the land?</a:t>
            </a:r>
          </a:p>
          <a:p>
            <a:r>
              <a:rPr lang="en-US" sz="3000" dirty="0" smtClean="0"/>
              <a:t>How do we relate to the land differently if we build it ourselves?</a:t>
            </a:r>
          </a:p>
          <a:p>
            <a:r>
              <a:rPr lang="en-US" sz="3000" dirty="0" smtClean="0"/>
              <a:t>What can you and your classmates do to build the land of Israel?</a:t>
            </a:r>
          </a:p>
          <a:p>
            <a:pPr>
              <a:buNone/>
            </a:pPr>
            <a:r>
              <a:rPr lang="en-US" sz="3000" dirty="0" smtClean="0"/>
              <a:t>	</a:t>
            </a:r>
            <a:endParaRPr lang="en-US" sz="3000" dirty="0"/>
          </a:p>
        </p:txBody>
      </p:sp>
      <p:sp>
        <p:nvSpPr>
          <p:cNvPr id="4" name="Footer Placeholder 3"/>
          <p:cNvSpPr>
            <a:spLocks noGrp="1"/>
          </p:cNvSpPr>
          <p:nvPr>
            <p:ph type="ftr" sz="quarter" idx="11"/>
          </p:nvPr>
        </p:nvSpPr>
        <p:spPr>
          <a:xfrm>
            <a:off x="6019800" y="6172200"/>
            <a:ext cx="2895600" cy="365125"/>
          </a:xfrm>
        </p:spPr>
        <p:txBody>
          <a:bodyPr/>
          <a:lstStyle/>
          <a:p>
            <a:r>
              <a:rPr lang="en-US" dirty="0" smtClean="0"/>
              <a:t>© 2011 Behrman House/</a:t>
            </a:r>
            <a:r>
              <a:rPr lang="en-US" dirty="0" err="1" smtClean="0"/>
              <a:t>Babaganewz</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My Israel</a:t>
            </a:r>
            <a:endParaRPr lang="en-US"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3" name="Content Placeholder 2"/>
          <p:cNvSpPr>
            <a:spLocks noGrp="1"/>
          </p:cNvSpPr>
          <p:nvPr>
            <p:ph idx="1"/>
          </p:nvPr>
        </p:nvSpPr>
        <p:spPr>
          <a:xfrm>
            <a:off x="533400" y="1265237"/>
            <a:ext cx="8229600" cy="4525963"/>
          </a:xfrm>
        </p:spPr>
        <p:txBody>
          <a:bodyPr>
            <a:normAutofit/>
          </a:bodyPr>
          <a:lstStyle/>
          <a:p>
            <a:pPr marL="0" indent="0">
              <a:buNone/>
            </a:pPr>
            <a:r>
              <a:rPr lang="en-US" dirty="0" smtClean="0"/>
              <a:t>Each student draws or finds an image on the Internet that represents his or her connection to the land of Israel, and writes a caption–a  word, a few prose sentences, or a short poem. Students get together in small groups to present their images and explain how those images represent their connection to </a:t>
            </a:r>
            <a:r>
              <a:rPr lang="en-US" smtClean="0"/>
              <a:t>the Land </a:t>
            </a:r>
            <a:r>
              <a:rPr lang="en-US" dirty="0" smtClean="0"/>
              <a:t>of Israel.</a:t>
            </a:r>
            <a:endParaRPr lang="en-US" dirty="0"/>
          </a:p>
        </p:txBody>
      </p:sp>
      <p:sp>
        <p:nvSpPr>
          <p:cNvPr id="4" name="Footer Placeholder 3"/>
          <p:cNvSpPr>
            <a:spLocks noGrp="1"/>
          </p:cNvSpPr>
          <p:nvPr>
            <p:ph type="ftr" sz="quarter" idx="11"/>
          </p:nvPr>
        </p:nvSpPr>
        <p:spPr/>
        <p:txBody>
          <a:bodyPr/>
          <a:lstStyle/>
          <a:p>
            <a:r>
              <a:rPr lang="en-US" smtClean="0"/>
              <a:t>© 2011 Behrman House/Babaganewz</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Definition of </a:t>
            </a:r>
            <a:b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ahavat</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eretz</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yisrael</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Content Placeholder 2"/>
          <p:cNvSpPr>
            <a:spLocks noGrp="1"/>
          </p:cNvSpPr>
          <p:nvPr>
            <p:ph idx="1"/>
          </p:nvPr>
        </p:nvSpPr>
        <p:spPr/>
        <p:txBody>
          <a:bodyPr/>
          <a:lstStyle/>
          <a:p>
            <a:pPr marL="0" indent="0">
              <a:buNone/>
            </a:pPr>
            <a:r>
              <a:rPr lang="en-US" dirty="0" smtClean="0"/>
              <a:t>The Jewish people have always felt a deep connection and love for the land of Israel.  This love began with God’s promise to </a:t>
            </a:r>
            <a:r>
              <a:rPr lang="en-US" dirty="0" err="1" smtClean="0"/>
              <a:t>Avraham</a:t>
            </a:r>
            <a:r>
              <a:rPr lang="en-US" dirty="0" smtClean="0"/>
              <a:t> to give the land to him and his descendants, and continues as the Jewish people rebuild the land of Israel today.</a:t>
            </a:r>
          </a:p>
        </p:txBody>
      </p:sp>
      <p:sp>
        <p:nvSpPr>
          <p:cNvPr id="4" name="Footer Placeholder 3"/>
          <p:cNvSpPr>
            <a:spLocks noGrp="1"/>
          </p:cNvSpPr>
          <p:nvPr>
            <p:ph type="ftr" sz="quarter" idx="11"/>
          </p:nvPr>
        </p:nvSpPr>
        <p:spPr/>
        <p:txBody>
          <a:bodyPr/>
          <a:lstStyle/>
          <a:p>
            <a:r>
              <a:rPr lang="en-US" smtClean="0"/>
              <a:t>© 2011 Behrman House/Babaganewz</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Questions about </a:t>
            </a:r>
            <a:r>
              <a:rPr lang="en-US"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Ahavat</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Eretz</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Yisrael</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a:xfrm>
            <a:off x="457200" y="1295400"/>
            <a:ext cx="8229600" cy="4830763"/>
          </a:xfrm>
        </p:spPr>
        <p:txBody>
          <a:bodyPr>
            <a:normAutofit fontScale="92500" lnSpcReduction="20000"/>
          </a:bodyPr>
          <a:lstStyle/>
          <a:p>
            <a:pPr>
              <a:lnSpc>
                <a:spcPct val="120000"/>
              </a:lnSpc>
            </a:pPr>
            <a:r>
              <a:rPr lang="en-US" sz="3500" dirty="0" smtClean="0"/>
              <a:t>When you think about the land of Israel, what are the first associations that come to your mind? Each student shares one word which they associate with Israel.</a:t>
            </a:r>
          </a:p>
          <a:p>
            <a:pPr>
              <a:lnSpc>
                <a:spcPct val="120000"/>
              </a:lnSpc>
            </a:pPr>
            <a:r>
              <a:rPr lang="en-US" sz="3500" dirty="0" smtClean="0"/>
              <a:t>What places in Israel, if any, do you feel particularly connected to? Why?</a:t>
            </a:r>
          </a:p>
          <a:p>
            <a:pPr>
              <a:lnSpc>
                <a:spcPct val="120000"/>
              </a:lnSpc>
            </a:pPr>
            <a:r>
              <a:rPr lang="en-US" sz="3500" dirty="0" smtClean="0"/>
              <a:t>Why do you feel as you do toward Israel? What have you experienced or done that has shaped how you feel toward Israel?</a:t>
            </a:r>
            <a:endParaRPr lang="en-US" dirty="0" smtClean="0"/>
          </a:p>
          <a:p>
            <a:pPr>
              <a:buNone/>
            </a:pPr>
            <a:endParaRPr lang="en-US" dirty="0"/>
          </a:p>
        </p:txBody>
      </p:sp>
      <p:sp>
        <p:nvSpPr>
          <p:cNvPr id="4" name="Footer Placeholder 3"/>
          <p:cNvSpPr>
            <a:spLocks noGrp="1"/>
          </p:cNvSpPr>
          <p:nvPr>
            <p:ph type="ftr" sz="quarter" idx="11"/>
          </p:nvPr>
        </p:nvSpPr>
        <p:spPr/>
        <p:txBody>
          <a:bodyPr/>
          <a:lstStyle/>
          <a:p>
            <a:r>
              <a:rPr lang="en-US" smtClean="0"/>
              <a:t>© 2011 Behrman House/Babaganewz</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globe.jpg"/>
          <p:cNvPicPr>
            <a:picLocks noChangeAspect="1"/>
          </p:cNvPicPr>
          <p:nvPr/>
        </p:nvPicPr>
        <p:blipFill>
          <a:blip r:embed="rId3"/>
          <a:stretch>
            <a:fillRect/>
          </a:stretch>
        </p:blipFill>
        <p:spPr>
          <a:xfrm>
            <a:off x="5334000" y="2057400"/>
            <a:ext cx="3581400" cy="3581400"/>
          </a:xfrm>
          <a:prstGeom prst="rect">
            <a:avLst/>
          </a:prstGeom>
        </p:spPr>
      </p:pic>
      <p:sp>
        <p:nvSpPr>
          <p:cNvPr id="2" name="Title 1"/>
          <p:cNvSpPr>
            <a:spLocks noGrp="1"/>
          </p:cNvSpPr>
          <p:nvPr>
            <p:ph type="title"/>
          </p:nvPr>
        </p:nvSpPr>
        <p:spPr>
          <a:xfrm>
            <a:off x="457200" y="274638"/>
            <a:ext cx="8229600" cy="487362"/>
          </a:xfrm>
        </p:spPr>
        <p:txBody>
          <a:bodyPr>
            <a:normAutofit fontScale="90000"/>
          </a:bodyPr>
          <a:lstStyle/>
          <a:p>
            <a:r>
              <a:rPr lang="en-US" dirty="0" smtClean="0">
                <a:solidFill>
                  <a:srgbClr val="92D050"/>
                </a:solidFill>
              </a:rPr>
              <a:t>Land of Israel – Center of the World</a:t>
            </a:r>
            <a:endParaRPr lang="en-US" dirty="0">
              <a:solidFill>
                <a:srgbClr val="92D050"/>
              </a:solidFill>
            </a:endParaRPr>
          </a:p>
        </p:txBody>
      </p:sp>
      <p:sp>
        <p:nvSpPr>
          <p:cNvPr id="3" name="Content Placeholder 2"/>
          <p:cNvSpPr>
            <a:spLocks noGrp="1"/>
          </p:cNvSpPr>
          <p:nvPr>
            <p:ph idx="1"/>
          </p:nvPr>
        </p:nvSpPr>
        <p:spPr>
          <a:xfrm>
            <a:off x="457200" y="838200"/>
            <a:ext cx="5181600" cy="4495800"/>
          </a:xfrm>
        </p:spPr>
        <p:txBody>
          <a:bodyPr lIns="0">
            <a:normAutofit fontScale="25000" lnSpcReduction="20000"/>
          </a:bodyPr>
          <a:lstStyle/>
          <a:p>
            <a:pPr marL="0" indent="0">
              <a:lnSpc>
                <a:spcPct val="120000"/>
              </a:lnSpc>
              <a:buNone/>
            </a:pPr>
            <a:r>
              <a:rPr lang="en-US" sz="12000" dirty="0" smtClean="0"/>
              <a:t>“Just as the navel is placed at the center of the human body, so too is the Land of Israel placed in the center of the world.” (</a:t>
            </a:r>
            <a:r>
              <a:rPr lang="en-US" sz="12000" i="1" dirty="0" err="1" smtClean="0"/>
              <a:t>Tan</a:t>
            </a:r>
            <a:r>
              <a:rPr lang="en-US" sz="12000" i="1" u="sng" dirty="0" err="1" smtClean="0"/>
              <a:t>h</a:t>
            </a:r>
            <a:r>
              <a:rPr lang="en-US" sz="12000" i="1" dirty="0" err="1" smtClean="0"/>
              <a:t>uma</a:t>
            </a:r>
            <a:r>
              <a:rPr lang="en-US" sz="12000" i="1" dirty="0" smtClean="0"/>
              <a:t> </a:t>
            </a:r>
            <a:r>
              <a:rPr lang="en-US" sz="12000" i="1" dirty="0" err="1" smtClean="0"/>
              <a:t>Kedoshim</a:t>
            </a:r>
            <a:r>
              <a:rPr lang="en-US" sz="12000" i="1" dirty="0" smtClean="0"/>
              <a:t> </a:t>
            </a:r>
            <a:r>
              <a:rPr lang="en-US" sz="12000" dirty="0" smtClean="0"/>
              <a:t>10)</a:t>
            </a:r>
          </a:p>
          <a:p>
            <a:pPr marL="0" indent="0">
              <a:lnSpc>
                <a:spcPct val="120000"/>
              </a:lnSpc>
              <a:buNone/>
            </a:pPr>
            <a:endParaRPr lang="en-US" sz="12000" dirty="0" smtClean="0"/>
          </a:p>
          <a:p>
            <a:pPr marL="347472" indent="-347472">
              <a:lnSpc>
                <a:spcPct val="120000"/>
              </a:lnSpc>
              <a:spcBef>
                <a:spcPts val="0"/>
              </a:spcBef>
            </a:pPr>
            <a:r>
              <a:rPr lang="en-US" sz="10800" dirty="0" smtClean="0"/>
              <a:t>What does it mean for the land of Israel to be the center of the world? </a:t>
            </a:r>
          </a:p>
          <a:p>
            <a:pPr marL="347472" indent="-347472">
              <a:lnSpc>
                <a:spcPct val="120000"/>
              </a:lnSpc>
              <a:spcBef>
                <a:spcPts val="0"/>
              </a:spcBef>
            </a:pPr>
            <a:r>
              <a:rPr lang="en-US" sz="10800" dirty="0" smtClean="0"/>
              <a:t>What places are the center of your world?  Is the land of Israel a center for you?  Why or why not?</a:t>
            </a:r>
          </a:p>
          <a:p>
            <a:pPr marL="347472" indent="-347472">
              <a:lnSpc>
                <a:spcPct val="120000"/>
              </a:lnSpc>
              <a:spcBef>
                <a:spcPts val="0"/>
              </a:spcBef>
              <a:buNone/>
            </a:pPr>
            <a:endParaRPr lang="en-US" sz="12000" dirty="0" smtClean="0"/>
          </a:p>
          <a:p>
            <a:pPr marL="347472" indent="-347472">
              <a:spcBef>
                <a:spcPts val="0"/>
              </a:spcBef>
            </a:pPr>
            <a:endParaRPr lang="en-US" sz="12000" dirty="0" smtClean="0"/>
          </a:p>
          <a:p>
            <a:pPr marL="347472" indent="-347472">
              <a:spcBef>
                <a:spcPts val="0"/>
              </a:spcBef>
            </a:pPr>
            <a:endParaRPr lang="en-US" dirty="0" smtClean="0"/>
          </a:p>
          <a:p>
            <a:pPr marL="0" indent="0">
              <a:buNone/>
            </a:pPr>
            <a:endParaRPr lang="en-US" dirty="0" smtClean="0"/>
          </a:p>
          <a:p>
            <a:pPr marL="0" indent="0">
              <a:buNone/>
            </a:pPr>
            <a:endParaRPr lang="en-US" dirty="0" smtClean="0"/>
          </a:p>
          <a:p>
            <a:pPr>
              <a:buNone/>
            </a:pPr>
            <a:endParaRPr lang="en-US" dirty="0"/>
          </a:p>
        </p:txBody>
      </p:sp>
      <p:sp>
        <p:nvSpPr>
          <p:cNvPr id="6" name="TextBox 5"/>
          <p:cNvSpPr txBox="1"/>
          <p:nvPr/>
        </p:nvSpPr>
        <p:spPr>
          <a:xfrm>
            <a:off x="304800" y="4114800"/>
            <a:ext cx="5257800" cy="369332"/>
          </a:xfrm>
          <a:prstGeom prst="rect">
            <a:avLst/>
          </a:prstGeom>
          <a:noFill/>
        </p:spPr>
        <p:txBody>
          <a:bodyPr wrap="square" rtlCol="0">
            <a:spAutoFit/>
          </a:bodyPr>
          <a:lstStyle/>
          <a:p>
            <a:pPr>
              <a:buFont typeface="Arial" pitchFamily="34" charset="0"/>
              <a:buChar char="•"/>
            </a:pPr>
            <a:endParaRPr lang="en-US" dirty="0"/>
          </a:p>
        </p:txBody>
      </p:sp>
      <p:sp>
        <p:nvSpPr>
          <p:cNvPr id="5" name="Footer Placeholder 4"/>
          <p:cNvSpPr>
            <a:spLocks noGrp="1"/>
          </p:cNvSpPr>
          <p:nvPr>
            <p:ph type="ftr" sz="quarter" idx="11"/>
          </p:nvPr>
        </p:nvSpPr>
        <p:spPr/>
        <p:txBody>
          <a:bodyPr/>
          <a:lstStyle/>
          <a:p>
            <a:r>
              <a:rPr lang="en-US" smtClean="0"/>
              <a:t>© 2011 Behrman House/Babaganewz</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solidFill>
                  <a:srgbClr val="00B0F0"/>
                </a:solidFill>
              </a:rPr>
              <a:t>Walking the Land</a:t>
            </a:r>
            <a:endParaRPr lang="en-US" dirty="0">
              <a:solidFill>
                <a:srgbClr val="00B0F0"/>
              </a:solidFill>
            </a:endParaRPr>
          </a:p>
        </p:txBody>
      </p:sp>
      <p:sp>
        <p:nvSpPr>
          <p:cNvPr id="3" name="Content Placeholder 2"/>
          <p:cNvSpPr>
            <a:spLocks noGrp="1"/>
          </p:cNvSpPr>
          <p:nvPr>
            <p:ph idx="1"/>
          </p:nvPr>
        </p:nvSpPr>
        <p:spPr>
          <a:xfrm>
            <a:off x="457200" y="838201"/>
            <a:ext cx="8229600" cy="3581400"/>
          </a:xfrm>
        </p:spPr>
        <p:txBody>
          <a:bodyPr>
            <a:normAutofit fontScale="92500"/>
          </a:bodyPr>
          <a:lstStyle/>
          <a:p>
            <a:pPr marL="0" indent="0">
              <a:buNone/>
            </a:pPr>
            <a:r>
              <a:rPr lang="en-US" dirty="0" smtClean="0"/>
              <a:t>“Get up and walk the land, through its length and its breadth, for I give it to you.” (</a:t>
            </a:r>
            <a:r>
              <a:rPr lang="en-US" i="1" dirty="0" err="1" smtClean="0"/>
              <a:t>Bereishit</a:t>
            </a:r>
            <a:r>
              <a:rPr lang="en-US" dirty="0" smtClean="0"/>
              <a:t> 13:17)</a:t>
            </a:r>
          </a:p>
          <a:p>
            <a:r>
              <a:rPr lang="en-US" dirty="0" smtClean="0"/>
              <a:t>Soon after </a:t>
            </a:r>
            <a:r>
              <a:rPr lang="en-US" dirty="0" err="1" smtClean="0"/>
              <a:t>Avraham</a:t>
            </a:r>
            <a:r>
              <a:rPr lang="en-US" dirty="0" smtClean="0"/>
              <a:t> arrives in Israel, God commands </a:t>
            </a:r>
            <a:r>
              <a:rPr lang="en-US" dirty="0" err="1" smtClean="0"/>
              <a:t>Avraham</a:t>
            </a:r>
            <a:r>
              <a:rPr lang="en-US" dirty="0" smtClean="0"/>
              <a:t> to walk throughout the land.  Why? </a:t>
            </a:r>
          </a:p>
          <a:p>
            <a:r>
              <a:rPr lang="en-US" dirty="0" smtClean="0"/>
              <a:t>How can walking the land help you connect to it? </a:t>
            </a:r>
          </a:p>
          <a:p>
            <a:endParaRPr lang="en-US" dirty="0" smtClean="0"/>
          </a:p>
          <a:p>
            <a:endParaRPr lang="en-US" dirty="0" smtClean="0"/>
          </a:p>
        </p:txBody>
      </p:sp>
      <p:sp>
        <p:nvSpPr>
          <p:cNvPr id="11" name="TextBox 10"/>
          <p:cNvSpPr txBox="1"/>
          <p:nvPr/>
        </p:nvSpPr>
        <p:spPr>
          <a:xfrm>
            <a:off x="4800600" y="4038600"/>
            <a:ext cx="4343400" cy="2215991"/>
          </a:xfrm>
          <a:prstGeom prst="rect">
            <a:avLst/>
          </a:prstGeom>
          <a:noFill/>
        </p:spPr>
        <p:txBody>
          <a:bodyPr wrap="square" rtlCol="0">
            <a:spAutoFit/>
          </a:bodyPr>
          <a:lstStyle/>
          <a:p>
            <a:pPr marL="347472" indent="-347472">
              <a:buFont typeface="Arial" pitchFamily="34" charset="0"/>
              <a:buChar char="•"/>
            </a:pPr>
            <a:r>
              <a:rPr lang="en-US" sz="3000" dirty="0" smtClean="0"/>
              <a:t>If you have walked, hiked, or biked in Israel, how did it make you feel about the land?</a:t>
            </a:r>
          </a:p>
          <a:p>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304800" y="3810000"/>
            <a:ext cx="4514850" cy="2857500"/>
          </a:xfrm>
          <a:prstGeom prst="rect">
            <a:avLst/>
          </a:prstGeom>
          <a:noFill/>
          <a:ln w="9525">
            <a:noFill/>
            <a:miter lim="800000"/>
            <a:headEnd/>
            <a:tailEnd/>
          </a:ln>
        </p:spPr>
      </p:pic>
      <p:sp>
        <p:nvSpPr>
          <p:cNvPr id="6" name="Footer Placeholder 5"/>
          <p:cNvSpPr>
            <a:spLocks noGrp="1"/>
          </p:cNvSpPr>
          <p:nvPr>
            <p:ph type="ftr" sz="quarter" idx="11"/>
          </p:nvPr>
        </p:nvSpPr>
        <p:spPr>
          <a:xfrm>
            <a:off x="5105400" y="6492875"/>
            <a:ext cx="2895600" cy="365125"/>
          </a:xfrm>
        </p:spPr>
        <p:txBody>
          <a:bodyPr/>
          <a:lstStyle/>
          <a:p>
            <a:r>
              <a:rPr lang="en-US" dirty="0" smtClean="0"/>
              <a:t>© 2011 Behrman House/</a:t>
            </a:r>
            <a:r>
              <a:rPr lang="en-US" dirty="0" err="1" smtClean="0"/>
              <a:t>Babaganewz</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dirty="0" smtClean="0">
                <a:solidFill>
                  <a:srgbClr val="7030A0"/>
                </a:solidFill>
              </a:rPr>
              <a:t>History of the Land</a:t>
            </a:r>
            <a:endParaRPr lang="en-US" dirty="0">
              <a:solidFill>
                <a:srgbClr val="7030A0"/>
              </a:solidFill>
            </a:endParaRPr>
          </a:p>
        </p:txBody>
      </p:sp>
      <p:sp>
        <p:nvSpPr>
          <p:cNvPr id="3" name="Content Placeholder 2"/>
          <p:cNvSpPr>
            <a:spLocks noGrp="1"/>
          </p:cNvSpPr>
          <p:nvPr>
            <p:ph idx="1"/>
          </p:nvPr>
        </p:nvSpPr>
        <p:spPr>
          <a:xfrm>
            <a:off x="457200" y="762000"/>
            <a:ext cx="8229600" cy="2133600"/>
          </a:xfrm>
        </p:spPr>
        <p:txBody>
          <a:bodyPr>
            <a:normAutofit fontScale="70000" lnSpcReduction="20000"/>
          </a:bodyPr>
          <a:lstStyle/>
          <a:p>
            <a:pPr marL="0" indent="0">
              <a:buNone/>
            </a:pPr>
            <a:r>
              <a:rPr lang="en-US" dirty="0" smtClean="0"/>
              <a:t>“</a:t>
            </a:r>
            <a:r>
              <a:rPr lang="en-US" sz="3900" dirty="0" smtClean="0"/>
              <a:t>Our hope is not yet lost, the hope of two thousand years, to be a free people in our land, the land of Zion and Jerusalem.” (</a:t>
            </a:r>
            <a:r>
              <a:rPr lang="en-US" sz="3900" i="1" dirty="0" err="1" smtClean="0"/>
              <a:t>Hatikvah</a:t>
            </a:r>
            <a:r>
              <a:rPr lang="en-US" sz="3900" dirty="0" smtClean="0"/>
              <a:t>, Israel’s national anthem)</a:t>
            </a:r>
          </a:p>
          <a:p>
            <a:r>
              <a:rPr lang="en-US" sz="3900" dirty="0" smtClean="0"/>
              <a:t>What is the people of Israel’s historic connection to the land of Israel?</a:t>
            </a:r>
          </a:p>
          <a:p>
            <a:endParaRPr lang="en-US" dirty="0" smtClean="0"/>
          </a:p>
          <a:p>
            <a:endParaRPr lang="en-US" dirty="0" smtClean="0"/>
          </a:p>
          <a:p>
            <a:endParaRPr lang="en-US" dirty="0"/>
          </a:p>
        </p:txBody>
      </p:sp>
      <p:sp>
        <p:nvSpPr>
          <p:cNvPr id="4" name="Footer Placeholder 3"/>
          <p:cNvSpPr>
            <a:spLocks noGrp="1"/>
          </p:cNvSpPr>
          <p:nvPr>
            <p:ph type="ftr" sz="quarter" idx="11"/>
          </p:nvPr>
        </p:nvSpPr>
        <p:spPr/>
        <p:txBody>
          <a:bodyPr/>
          <a:lstStyle/>
          <a:p>
            <a:r>
              <a:rPr lang="en-US" dirty="0" smtClean="0"/>
              <a:t>© 2011 Behrman House/</a:t>
            </a:r>
            <a:r>
              <a:rPr lang="en-US" dirty="0" err="1" smtClean="0"/>
              <a:t>Babaganewz</a:t>
            </a:r>
            <a:endParaRPr lang="en-US" dirty="0"/>
          </a:p>
        </p:txBody>
      </p:sp>
      <p:pic>
        <p:nvPicPr>
          <p:cNvPr id="5" name="Picture 4" descr="Jerusalem Photo"/>
          <p:cNvPicPr>
            <a:picLocks noChangeAspect="1" noChangeArrowheads="1"/>
          </p:cNvPicPr>
          <p:nvPr/>
        </p:nvPicPr>
        <p:blipFill>
          <a:blip r:embed="rId2" cstate="print"/>
          <a:srcRect/>
          <a:stretch>
            <a:fillRect/>
          </a:stretch>
        </p:blipFill>
        <p:spPr bwMode="auto">
          <a:xfrm>
            <a:off x="4191000" y="2590800"/>
            <a:ext cx="4068932" cy="3048000"/>
          </a:xfrm>
          <a:prstGeom prst="rect">
            <a:avLst/>
          </a:prstGeom>
          <a:noFill/>
        </p:spPr>
      </p:pic>
      <p:sp>
        <p:nvSpPr>
          <p:cNvPr id="6" name="TextBox 5"/>
          <p:cNvSpPr txBox="1"/>
          <p:nvPr/>
        </p:nvSpPr>
        <p:spPr>
          <a:xfrm>
            <a:off x="457200" y="2667000"/>
            <a:ext cx="3505200" cy="3000821"/>
          </a:xfrm>
          <a:prstGeom prst="rect">
            <a:avLst/>
          </a:prstGeom>
          <a:noFill/>
        </p:spPr>
        <p:txBody>
          <a:bodyPr wrap="square" rtlCol="0">
            <a:spAutoFit/>
          </a:bodyPr>
          <a:lstStyle/>
          <a:p>
            <a:pPr>
              <a:buFont typeface="Arial" pitchFamily="34" charset="0"/>
              <a:buChar char="•"/>
            </a:pPr>
            <a:r>
              <a:rPr lang="en-US" sz="2700" dirty="0" smtClean="0"/>
              <a:t>  Why and how did the Jewish people maintain their connection to the land of Israel throughout two thousand years in the Diaspora?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dirty="0" smtClean="0">
                <a:solidFill>
                  <a:srgbClr val="00B050"/>
                </a:solidFill>
              </a:rPr>
              <a:t>Protecting the Land</a:t>
            </a:r>
            <a:endParaRPr lang="en-US" dirty="0">
              <a:solidFill>
                <a:srgbClr val="00B050"/>
              </a:solidFill>
            </a:endParaRPr>
          </a:p>
        </p:txBody>
      </p:sp>
      <p:sp>
        <p:nvSpPr>
          <p:cNvPr id="3" name="Content Placeholder 2"/>
          <p:cNvSpPr>
            <a:spLocks noGrp="1"/>
          </p:cNvSpPr>
          <p:nvPr>
            <p:ph idx="1"/>
          </p:nvPr>
        </p:nvSpPr>
        <p:spPr>
          <a:xfrm>
            <a:off x="457200" y="990600"/>
            <a:ext cx="8229600" cy="2590800"/>
          </a:xfrm>
        </p:spPr>
        <p:txBody>
          <a:bodyPr wrap="square">
            <a:normAutofit fontScale="92500" lnSpcReduction="20000"/>
          </a:bodyPr>
          <a:lstStyle/>
          <a:p>
            <a:pPr marL="0" indent="0">
              <a:buNone/>
            </a:pPr>
            <a:r>
              <a:rPr lang="en-US" dirty="0" smtClean="0"/>
              <a:t>“But the seventh year shall be a Sabbath of solemn rest for the land, a Sabbath for God; you shall neither sow your field nor prune your vineyard.” (</a:t>
            </a:r>
            <a:r>
              <a:rPr lang="en-US" i="1" dirty="0" err="1" smtClean="0"/>
              <a:t>Vayikra</a:t>
            </a:r>
            <a:r>
              <a:rPr lang="en-US" dirty="0" smtClean="0"/>
              <a:t> 25:4)</a:t>
            </a:r>
          </a:p>
          <a:p>
            <a:pPr marL="347472" indent="-347472"/>
            <a:r>
              <a:rPr lang="en-US" dirty="0" smtClean="0"/>
              <a:t>Why is it important to let the land rest?</a:t>
            </a:r>
          </a:p>
          <a:p>
            <a:pPr marL="347472" indent="-347472"/>
            <a:r>
              <a:rPr lang="en-US" dirty="0" smtClean="0"/>
              <a:t>Why is a Sabbath for the land a Sabbath for God?  </a:t>
            </a:r>
          </a:p>
          <a:p>
            <a:pPr marL="347472" indent="-347472"/>
            <a:endParaRPr lang="en-US" dirty="0" smtClean="0"/>
          </a:p>
          <a:p>
            <a:pPr marL="347472" indent="-347472"/>
            <a:endParaRPr lang="en-US" dirty="0" smtClean="0"/>
          </a:p>
          <a:p>
            <a:pPr marL="0" indent="0">
              <a:buNone/>
            </a:pPr>
            <a:endParaRPr lang="en-US" dirty="0" smtClean="0"/>
          </a:p>
          <a:p>
            <a:pPr>
              <a:buNone/>
            </a:pPr>
            <a:endParaRPr lang="en-US" dirty="0" smtClean="0"/>
          </a:p>
        </p:txBody>
      </p:sp>
      <p:sp>
        <p:nvSpPr>
          <p:cNvPr id="8" name="TextBox 7"/>
          <p:cNvSpPr txBox="1"/>
          <p:nvPr/>
        </p:nvSpPr>
        <p:spPr>
          <a:xfrm>
            <a:off x="457200" y="3505200"/>
            <a:ext cx="4419600" cy="3323987"/>
          </a:xfrm>
          <a:prstGeom prst="rect">
            <a:avLst/>
          </a:prstGeom>
          <a:noFill/>
        </p:spPr>
        <p:txBody>
          <a:bodyPr wrap="square" rtlCol="0">
            <a:spAutoFit/>
          </a:bodyPr>
          <a:lstStyle/>
          <a:p>
            <a:pPr marL="347472" indent="-347472">
              <a:buFont typeface="Arial" pitchFamily="34" charset="0"/>
              <a:buChar char="•"/>
            </a:pPr>
            <a:r>
              <a:rPr lang="en-US" sz="3000" dirty="0" smtClean="0"/>
              <a:t>This verse describes </a:t>
            </a:r>
            <a:r>
              <a:rPr lang="en-US" sz="3000" i="1" dirty="0" err="1" smtClean="0"/>
              <a:t>shemittah</a:t>
            </a:r>
            <a:r>
              <a:rPr lang="en-US" sz="3000" i="1" dirty="0" smtClean="0"/>
              <a:t>, </a:t>
            </a:r>
            <a:r>
              <a:rPr lang="en-US" sz="3000" dirty="0" smtClean="0"/>
              <a:t>one of the </a:t>
            </a:r>
            <a:r>
              <a:rPr lang="en-US" sz="3000" i="1" dirty="0" err="1" smtClean="0"/>
              <a:t>mitzvot</a:t>
            </a:r>
            <a:r>
              <a:rPr lang="en-US" sz="3000" dirty="0" smtClean="0"/>
              <a:t> that only applies in the land of Israel.  Why do you think this </a:t>
            </a:r>
            <a:r>
              <a:rPr lang="en-US" sz="3000" i="1" dirty="0" smtClean="0"/>
              <a:t>mitzvah </a:t>
            </a:r>
            <a:r>
              <a:rPr lang="en-US" sz="3000" dirty="0" smtClean="0"/>
              <a:t>only applies in Israel?</a:t>
            </a:r>
          </a:p>
        </p:txBody>
      </p:sp>
      <p:sp>
        <p:nvSpPr>
          <p:cNvPr id="6" name="Footer Placeholder 5"/>
          <p:cNvSpPr>
            <a:spLocks noGrp="1"/>
          </p:cNvSpPr>
          <p:nvPr>
            <p:ph type="ftr" sz="quarter" idx="11"/>
          </p:nvPr>
        </p:nvSpPr>
        <p:spPr/>
        <p:txBody>
          <a:bodyPr/>
          <a:lstStyle/>
          <a:p>
            <a:r>
              <a:rPr lang="en-US" dirty="0" smtClean="0"/>
              <a:t>© 2011 Behrman House/</a:t>
            </a:r>
            <a:r>
              <a:rPr lang="en-US" dirty="0" err="1" smtClean="0"/>
              <a:t>Babaganewz</a:t>
            </a:r>
            <a:endParaRPr lang="en-US" dirty="0"/>
          </a:p>
        </p:txBody>
      </p:sp>
      <p:pic>
        <p:nvPicPr>
          <p:cNvPr id="7" name="Picture 6" descr="garden tools.jpg"/>
          <p:cNvPicPr>
            <a:picLocks noChangeAspect="1"/>
          </p:cNvPicPr>
          <p:nvPr/>
        </p:nvPicPr>
        <p:blipFill>
          <a:blip r:embed="rId2"/>
          <a:stretch>
            <a:fillRect/>
          </a:stretch>
        </p:blipFill>
        <p:spPr>
          <a:xfrm>
            <a:off x="5029200" y="3581400"/>
            <a:ext cx="3352800" cy="25146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lobe.jpg"/>
          <p:cNvPicPr>
            <a:picLocks noChangeAspect="1"/>
          </p:cNvPicPr>
          <p:nvPr/>
        </p:nvPicPr>
        <p:blipFill>
          <a:blip r:embed="rId2"/>
          <a:stretch>
            <a:fillRect/>
          </a:stretch>
        </p:blipFill>
        <p:spPr>
          <a:xfrm>
            <a:off x="1295400" y="0"/>
            <a:ext cx="2819400" cy="2819400"/>
          </a:xfrm>
          <a:prstGeom prst="rect">
            <a:avLst/>
          </a:prstGeom>
        </p:spPr>
      </p:pic>
      <p:sp>
        <p:nvSpPr>
          <p:cNvPr id="3" name="Content Placeholder 2"/>
          <p:cNvSpPr>
            <a:spLocks noGrp="1"/>
          </p:cNvSpPr>
          <p:nvPr>
            <p:ph idx="4294967295"/>
          </p:nvPr>
        </p:nvSpPr>
        <p:spPr>
          <a:xfrm>
            <a:off x="0" y="1600200"/>
            <a:ext cx="8229600" cy="5029200"/>
          </a:xfrm>
        </p:spPr>
        <p:txBody>
          <a:bodyPr>
            <a:normAutofit fontScale="92500"/>
          </a:bodyPr>
          <a:lstStyle/>
          <a:p>
            <a:endParaRPr lang="en-US" dirty="0" smtClean="0"/>
          </a:p>
          <a:p>
            <a:endParaRPr lang="en-US" dirty="0" smtClean="0"/>
          </a:p>
          <a:p>
            <a:endParaRPr lang="en-US" dirty="0" smtClean="0"/>
          </a:p>
          <a:p>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ea typeface="ＭＳ Ｐゴシック" pitchFamily="-105" charset="-128"/>
              </a:rPr>
              <a:t>Describe what these images show you, what they remind you of, or how they make you feel. </a:t>
            </a:r>
            <a:endParaRPr lang="en-US" dirty="0"/>
          </a:p>
        </p:txBody>
      </p:sp>
      <p:pic>
        <p:nvPicPr>
          <p:cNvPr id="9220" name="Picture 4" descr="Jerusalem Photo"/>
          <p:cNvPicPr>
            <a:picLocks noChangeAspect="1" noChangeArrowheads="1"/>
          </p:cNvPicPr>
          <p:nvPr/>
        </p:nvPicPr>
        <p:blipFill>
          <a:blip r:embed="rId3" cstate="print"/>
          <a:srcRect/>
          <a:stretch>
            <a:fillRect/>
          </a:stretch>
        </p:blipFill>
        <p:spPr bwMode="auto">
          <a:xfrm>
            <a:off x="4724400" y="228600"/>
            <a:ext cx="3276600" cy="2454471"/>
          </a:xfrm>
          <a:prstGeom prst="rect">
            <a:avLst/>
          </a:prstGeom>
          <a:noFill/>
        </p:spPr>
      </p:pic>
      <p:pic>
        <p:nvPicPr>
          <p:cNvPr id="13" name="Picture 2"/>
          <p:cNvPicPr>
            <a:picLocks noChangeAspect="1" noChangeArrowheads="1"/>
          </p:cNvPicPr>
          <p:nvPr/>
        </p:nvPicPr>
        <p:blipFill>
          <a:blip r:embed="rId4" cstate="print"/>
          <a:srcRect/>
          <a:stretch>
            <a:fillRect/>
          </a:stretch>
        </p:blipFill>
        <p:spPr bwMode="auto">
          <a:xfrm>
            <a:off x="914400" y="2819400"/>
            <a:ext cx="3588258" cy="2271049"/>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r>
              <a:rPr lang="en-US" dirty="0" smtClean="0"/>
              <a:t>© 2011 Behrman House/</a:t>
            </a:r>
            <a:r>
              <a:rPr lang="en-US" dirty="0" err="1" smtClean="0"/>
              <a:t>Babaganewz</a:t>
            </a:r>
            <a:endParaRPr lang="en-US" dirty="0"/>
          </a:p>
        </p:txBody>
      </p:sp>
      <p:pic>
        <p:nvPicPr>
          <p:cNvPr id="8" name="Picture 7" descr="garden tools.jpg"/>
          <p:cNvPicPr>
            <a:picLocks noChangeAspect="1"/>
          </p:cNvPicPr>
          <p:nvPr/>
        </p:nvPicPr>
        <p:blipFill>
          <a:blip r:embed="rId5"/>
          <a:stretch>
            <a:fillRect/>
          </a:stretch>
        </p:blipFill>
        <p:spPr>
          <a:xfrm>
            <a:off x="4800600" y="2895600"/>
            <a:ext cx="3048000" cy="2286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effectLst>
                  <a:glow rad="101600">
                    <a:schemeClr val="accent4">
                      <a:satMod val="175000"/>
                      <a:alpha val="40000"/>
                    </a:schemeClr>
                  </a:glow>
                </a:effectLst>
              </a:rPr>
              <a:t>Eretz</a:t>
            </a:r>
            <a:r>
              <a:rPr lang="en-US" dirty="0" smtClean="0">
                <a:effectLst>
                  <a:glow rad="101600">
                    <a:schemeClr val="accent4">
                      <a:satMod val="175000"/>
                      <a:alpha val="40000"/>
                    </a:schemeClr>
                  </a:glow>
                </a:effectLst>
              </a:rPr>
              <a:t> </a:t>
            </a:r>
            <a:r>
              <a:rPr lang="en-US" dirty="0" err="1" smtClean="0">
                <a:effectLst>
                  <a:glow rad="101600">
                    <a:schemeClr val="accent4">
                      <a:satMod val="175000"/>
                      <a:alpha val="40000"/>
                    </a:schemeClr>
                  </a:glow>
                </a:effectLst>
              </a:rPr>
              <a:t>Yisrael</a:t>
            </a:r>
            <a:r>
              <a:rPr lang="en-US" dirty="0" smtClean="0">
                <a:effectLst>
                  <a:glow rad="101600">
                    <a:schemeClr val="accent4">
                      <a:satMod val="175000"/>
                      <a:alpha val="40000"/>
                    </a:schemeClr>
                  </a:glow>
                </a:effectLst>
              </a:rPr>
              <a:t> </a:t>
            </a:r>
            <a:r>
              <a:rPr lang="en-US" dirty="0" err="1" smtClean="0">
                <a:effectLst>
                  <a:glow rad="101600">
                    <a:schemeClr val="accent4">
                      <a:satMod val="175000"/>
                      <a:alpha val="40000"/>
                    </a:schemeClr>
                  </a:glow>
                </a:effectLst>
              </a:rPr>
              <a:t>Sheli</a:t>
            </a:r>
            <a:r>
              <a:rPr lang="en-US" dirty="0" smtClean="0">
                <a:effectLst>
                  <a:glow rad="101600">
                    <a:schemeClr val="accent4">
                      <a:satMod val="175000"/>
                      <a:alpha val="40000"/>
                    </a:schemeClr>
                  </a:glow>
                </a:effectLst>
              </a:rPr>
              <a:t> </a:t>
            </a:r>
            <a:r>
              <a:rPr lang="en-US" dirty="0" err="1" smtClean="0">
                <a:effectLst>
                  <a:glow rad="101600">
                    <a:schemeClr val="accent4">
                      <a:satMod val="175000"/>
                      <a:alpha val="40000"/>
                    </a:schemeClr>
                  </a:glow>
                </a:effectLst>
              </a:rPr>
              <a:t>Yafah</a:t>
            </a:r>
            <a:endParaRPr lang="en-US" dirty="0">
              <a:effectLst>
                <a:glow rad="139700">
                  <a:schemeClr val="accent4">
                    <a:satMod val="175000"/>
                    <a:alpha val="40000"/>
                  </a:schemeClr>
                </a:glow>
              </a:effectLst>
            </a:endParaRPr>
          </a:p>
        </p:txBody>
      </p:sp>
      <p:sp>
        <p:nvSpPr>
          <p:cNvPr id="3" name="Content Placeholder 2"/>
          <p:cNvSpPr>
            <a:spLocks noGrp="1"/>
          </p:cNvSpPr>
          <p:nvPr>
            <p:ph idx="1"/>
          </p:nvPr>
        </p:nvSpPr>
        <p:spPr>
          <a:xfrm>
            <a:off x="457200" y="1143000"/>
            <a:ext cx="8229600" cy="4983163"/>
          </a:xfrm>
        </p:spPr>
        <p:txBody>
          <a:bodyPr/>
          <a:lstStyle/>
          <a:p>
            <a:pPr>
              <a:buNone/>
            </a:pPr>
            <a:r>
              <a:rPr lang="en-US" dirty="0" smtClean="0"/>
              <a:t>“My land of Israel is beautiful and blooming. Who built it and planted it? All of us together.”</a:t>
            </a:r>
          </a:p>
        </p:txBody>
      </p:sp>
      <p:sp>
        <p:nvSpPr>
          <p:cNvPr id="4" name="Footer Placeholder 3"/>
          <p:cNvSpPr>
            <a:spLocks noGrp="1"/>
          </p:cNvSpPr>
          <p:nvPr>
            <p:ph type="ftr" sz="quarter" idx="11"/>
          </p:nvPr>
        </p:nvSpPr>
        <p:spPr/>
        <p:txBody>
          <a:bodyPr/>
          <a:lstStyle/>
          <a:p>
            <a:r>
              <a:rPr lang="en-US" smtClean="0"/>
              <a:t>© 2011 Behrman House/Babaganewz</a:t>
            </a:r>
            <a:endParaRPr lang="en-US"/>
          </a:p>
        </p:txBody>
      </p:sp>
    </p:spTree>
    <p:controls>
      <p:control spid="1026" name="ShockwaveFlash1" r:id="rId2" imgW="6021360" imgH="3886200"/>
    </p:controls>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3010</TotalTime>
  <Words>743</Words>
  <Application>Microsoft Office PowerPoint</Application>
  <PresentationFormat>On-screen Show (4:3)</PresentationFormat>
  <Paragraphs>67</Paragraphs>
  <Slides>11</Slides>
  <Notes>5</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  Ahavat Eretz Yisrael אַהֲבַת אֶרֶץ יִשְׂרָאֵל</vt:lpstr>
      <vt:lpstr>Definition of  ahavat eretz yisrael</vt:lpstr>
      <vt:lpstr>Questions about Ahavat Eretz Yisrael</vt:lpstr>
      <vt:lpstr>Land of Israel – Center of the World</vt:lpstr>
      <vt:lpstr>Walking the Land</vt:lpstr>
      <vt:lpstr>History of the Land</vt:lpstr>
      <vt:lpstr>Protecting the Land</vt:lpstr>
      <vt:lpstr>Slide 8</vt:lpstr>
      <vt:lpstr>Eretz Yisrael Sheli Yafah</vt:lpstr>
      <vt:lpstr>Slide 10</vt:lpstr>
      <vt:lpstr>My Israel</vt:lpstr>
    </vt:vector>
  </TitlesOfParts>
  <Company>Behrman House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Tikvah תִּקְוָה</dc:title>
  <dc:creator>aviva</dc:creator>
  <cp:lastModifiedBy>aviva</cp:lastModifiedBy>
  <cp:revision>120</cp:revision>
  <dcterms:created xsi:type="dcterms:W3CDTF">2011-05-02T15:09:12Z</dcterms:created>
  <dcterms:modified xsi:type="dcterms:W3CDTF">2011-08-02T14:16:53Z</dcterms:modified>
</cp:coreProperties>
</file>