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activeX/activeX1.xml" ContentType="application/vnd.ms-office.activeX+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49"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900" autoAdjust="0"/>
    <p:restoredTop sz="94660"/>
  </p:normalViewPr>
  <p:slideViewPr>
    <p:cSldViewPr>
      <p:cViewPr varScale="1">
        <p:scale>
          <a:sx n="69" d="100"/>
          <a:sy n="69" d="100"/>
        </p:scale>
        <p:origin x="-354" y="-108"/>
      </p:cViewPr>
      <p:guideLst>
        <p:guide orient="horz" pos="2160"/>
        <p:guide pos="2880"/>
      </p:guideLst>
    </p:cSldViewPr>
  </p:slid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6726"/>
  <ax:ocxPr ax:name="_cy" ax:value="11430"/>
  <ax:ocxPr ax:name="FlashVars" ax:value=""/>
  <ax:ocxPr ax:name="Movie" ax:value="http://www.youtube.com/v/7y84ACdLYRA"/>
  <ax:ocxPr ax:name="Src" ax:value="http://www.youtube.com/v/7y84ACdLYRA"/>
  <ax:ocxPr ax:name="WMode" ax:value="Window"/>
  <ax:ocxPr ax:name="Play" ax:value="0"/>
  <ax:ocxPr ax:name="Loop" ax:value="0"/>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4098"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Rot="1" noChangeAspect="1" noChangeArrowheads="1" noTextEdit="1"/>
          </p:cNvSpPr>
          <p:nvPr>
            <p:ph type="sldImg"/>
          </p:nvPr>
        </p:nvSpPr>
        <p:spPr>
          <a:solidFill>
            <a:srgbClr val="FFFFFF"/>
          </a:solidFill>
          <a:ln/>
        </p:spPr>
      </p:sp>
      <p:sp>
        <p:nvSpPr>
          <p:cNvPr id="15363" name="Rectangle 2"/>
          <p:cNvSpPr>
            <a:spLocks noGrp="1" noChangeArrowheads="1"/>
          </p:cNvSpPr>
          <p:nvPr>
            <p:ph type="body" idx="1"/>
          </p:nvPr>
        </p:nvSpPr>
        <p:spPr>
          <a:noFill/>
          <a:ln/>
        </p:spPr>
        <p:txBody>
          <a:bodyPr/>
          <a:lstStyle/>
          <a:p>
            <a:pPr eaLnBrk="1" hangingPunct="1"/>
            <a:endParaRPr lang="en-US" dirty="0" smtClean="0">
              <a:solidFill>
                <a:srgbClr val="000000"/>
              </a:solidFill>
              <a:latin typeface="Lucida Grande" charset="0"/>
              <a:sym typeface="Lucida Gran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a:solidFill>
            <a:srgbClr val="FFFFFF"/>
          </a:solidFill>
          <a:ln/>
        </p:spPr>
      </p:sp>
      <p:sp>
        <p:nvSpPr>
          <p:cNvPr id="24579" name="Rectangle 2"/>
          <p:cNvSpPr>
            <a:spLocks noGrp="1" noChangeArrowheads="1"/>
          </p:cNvSpPr>
          <p:nvPr>
            <p:ph type="body" idx="1"/>
          </p:nvPr>
        </p:nvSpPr>
        <p:spPr>
          <a:noFill/>
          <a:ln/>
        </p:spPr>
        <p:txBody>
          <a:bodyPr/>
          <a:lstStyle/>
          <a:p>
            <a:pPr eaLnBrk="1" hangingPunct="1"/>
            <a:endParaRPr lang="en-US" dirty="0" smtClean="0">
              <a:solidFill>
                <a:srgbClr val="000000"/>
              </a:solidFill>
              <a:latin typeface="Lucida Grande" charset="0"/>
              <a:sym typeface="Lucida Grande"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solidFill>
            <a:srgbClr val="FFFFFF"/>
          </a:solidFill>
          <a:ln/>
        </p:spPr>
      </p:sp>
      <p:sp>
        <p:nvSpPr>
          <p:cNvPr id="17411" name="Rectangle 2"/>
          <p:cNvSpPr>
            <a:spLocks noGrp="1" noChangeArrowheads="1"/>
          </p:cNvSpPr>
          <p:nvPr>
            <p:ph type="body" idx="1"/>
          </p:nvPr>
        </p:nvSpPr>
        <p:spPr>
          <a:noFill/>
          <a:ln/>
        </p:spPr>
        <p:txBody>
          <a:bodyPr/>
          <a:lstStyle/>
          <a:p>
            <a:pPr eaLnBrk="1" hangingPunct="1"/>
            <a:endParaRPr lang="en-US" dirty="0" smtClean="0">
              <a:solidFill>
                <a:srgbClr val="000000"/>
              </a:solidFill>
              <a:latin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Rot="1" noChangeAspect="1" noChangeArrowheads="1" noTextEdit="1"/>
          </p:cNvSpPr>
          <p:nvPr>
            <p:ph type="sldImg"/>
          </p:nvPr>
        </p:nvSpPr>
        <p:spPr>
          <a:solidFill>
            <a:srgbClr val="FFFFFF"/>
          </a:solidFill>
          <a:ln/>
        </p:spPr>
      </p:sp>
      <p:sp>
        <p:nvSpPr>
          <p:cNvPr id="18435" name="Rectangle 2"/>
          <p:cNvSpPr>
            <a:spLocks noGrp="1" noChangeArrowheads="1"/>
          </p:cNvSpPr>
          <p:nvPr>
            <p:ph type="body" idx="1"/>
          </p:nvPr>
        </p:nvSpPr>
        <p:spPr>
          <a:noFill/>
          <a:ln/>
        </p:spPr>
        <p:txBody>
          <a:bodyPr/>
          <a:lstStyle/>
          <a:p>
            <a:pPr eaLnBrk="1" hangingPunct="1"/>
            <a:endParaRPr lang="en-US" dirty="0" smtClean="0">
              <a:solidFill>
                <a:srgbClr val="000000"/>
              </a:solidFill>
              <a:latin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E346A4D-FA27-4DA4-90B4-DE17E7845976}"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4C5E4F2-A204-4B0F-88A3-7377CC9BE002}"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3100" cy="350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63CC53C-15B7-446A-816C-27B6CE66A975}"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5774763-02F2-4FCC-B9AA-384E391B2830}"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52EA1DD-715F-4B02-A4FB-1D77D5A1BB34}"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87FD402-E9D2-4310-9CD1-B6F27C1C6F12}"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0C12184-1F21-4808-A01D-A2424F2F1854}"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DA0D1415-3B5D-4181-994B-3DB07DA9C3C2}"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0DC1B7DA-566E-49AF-990B-F46BDBA41DA1}"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7340F63D-20EF-4961-AD34-876843490522}"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5AA892B-186B-4992-B03F-124292B4F4C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40EBEF5-8A5A-4610-B60C-3C7F03EB8C19}"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FB8A685-2DE1-42C6-B7F0-7ACB61E5B680}"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EEBC5DD-233C-44DB-9B8E-9555B7EF2A46}"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8534363-ED9F-4916-9086-68FEFFAD463D}"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743DBD0-0359-4414-8F00-A3632DC9432F}"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CE366463-00EF-4FE2-8C3B-F4BB390C9C82}"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53A07BF4-0E68-4079-A900-5A2A9B5A9B3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D7DA1E87-5D21-4BA9-985E-FD60F2D8324F}"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294491B-208A-40D7-BE4E-F003C81E0C91}"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89E03A5-FFD1-4006-B99D-5E5B21F118CB}"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A5C2420-3779-4E9B-982B-E5DC2E29B54E}"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130425"/>
            <a:ext cx="7772400" cy="1470025"/>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Lucida Grande" charset="0"/>
              </a:rPr>
              <a:t>Click to edit Master title style</a:t>
            </a:r>
          </a:p>
        </p:txBody>
      </p:sp>
      <p:sp>
        <p:nvSpPr>
          <p:cNvPr id="1027" name="Rectangle 2"/>
          <p:cNvSpPr>
            <a:spLocks noGrp="1" noChangeArrowheads="1"/>
          </p:cNvSpPr>
          <p:nvPr>
            <p:ph type="body" idx="1"/>
          </p:nvPr>
        </p:nvSpPr>
        <p:spPr bwMode="auto">
          <a:xfrm>
            <a:off x="1371600" y="3886200"/>
            <a:ext cx="6400800" cy="17526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2" name="Text Box 3"/>
          <p:cNvSpPr txBox="1">
            <a:spLocks noGrp="1" noChangeArrowheads="1"/>
          </p:cNvSpPr>
          <p:nvPr>
            <p:ph type="sldNum" sz="quarter" idx="4"/>
          </p:nvPr>
        </p:nvSpPr>
        <p:spPr bwMode="auto">
          <a:xfrm>
            <a:off x="8404225" y="6454775"/>
            <a:ext cx="282575" cy="2667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78787"/>
                </a:solidFill>
                <a:latin typeface="Lucida Grande" charset="0"/>
                <a:sym typeface="Lucida Grande" charset="0"/>
              </a:defRPr>
            </a:lvl1pPr>
          </a:lstStyle>
          <a:p>
            <a:pPr>
              <a:defRPr/>
            </a:pPr>
            <a:fld id="{CF84DED9-1044-4090-9FC5-4CABB0862F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hf sldNum="0" hdr="0" dt="0"/>
  <p:txStyles>
    <p:titleStyle>
      <a:lvl1pPr algn="ctr" rtl="0" eaLnBrk="0" fontAlgn="base" hangingPunct="0">
        <a:spcBef>
          <a:spcPct val="0"/>
        </a:spcBef>
        <a:spcAft>
          <a:spcPct val="0"/>
        </a:spcAft>
        <a:defRPr sz="44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9pPr>
    </p:titleStyle>
    <p:bodyStyle>
      <a:lvl1pPr marL="342900" indent="-342900" algn="ctr" rtl="0" eaLnBrk="0" fontAlgn="base" hangingPunct="0">
        <a:spcBef>
          <a:spcPts val="800"/>
        </a:spcBef>
        <a:spcAft>
          <a:spcPct val="0"/>
        </a:spcAft>
        <a:buChar char="•"/>
        <a:defRPr sz="3200">
          <a:solidFill>
            <a:srgbClr val="878787"/>
          </a:solidFill>
          <a:latin typeface="+mn-lt"/>
          <a:ea typeface="+mn-ea"/>
          <a:cs typeface="+mn-cs"/>
          <a:sym typeface="Lucida Grande" charset="0"/>
        </a:defRPr>
      </a:lvl1pPr>
      <a:lvl2pPr marL="419100" indent="38100" algn="ctr" rtl="0" eaLnBrk="0" fontAlgn="base" hangingPunct="0">
        <a:spcBef>
          <a:spcPts val="700"/>
        </a:spcBef>
        <a:spcAft>
          <a:spcPct val="0"/>
        </a:spcAft>
        <a:buChar char="–"/>
        <a:defRPr sz="2800">
          <a:solidFill>
            <a:srgbClr val="878787"/>
          </a:solidFill>
          <a:latin typeface="+mn-lt"/>
          <a:ea typeface="+mn-ea"/>
          <a:cs typeface="+mn-cs"/>
          <a:sym typeface="Lucida Grande" charset="0"/>
        </a:defRPr>
      </a:lvl2pPr>
      <a:lvl3pPr marL="876300" indent="38100" algn="ctr" rtl="0" eaLnBrk="0" fontAlgn="base" hangingPunct="0">
        <a:spcBef>
          <a:spcPts val="600"/>
        </a:spcBef>
        <a:spcAft>
          <a:spcPct val="0"/>
        </a:spcAft>
        <a:buChar char="•"/>
        <a:defRPr sz="2400">
          <a:solidFill>
            <a:srgbClr val="878787"/>
          </a:solidFill>
          <a:latin typeface="+mn-lt"/>
          <a:ea typeface="+mn-ea"/>
          <a:cs typeface="+mn-cs"/>
          <a:sym typeface="Lucida Grande" charset="0"/>
        </a:defRPr>
      </a:lvl3pPr>
      <a:lvl4pPr marL="1333500" indent="38100" algn="ctr" rtl="0" eaLnBrk="0" fontAlgn="base" hangingPunct="0">
        <a:spcBef>
          <a:spcPts val="500"/>
        </a:spcBef>
        <a:spcAft>
          <a:spcPct val="0"/>
        </a:spcAft>
        <a:buChar char="–"/>
        <a:defRPr sz="2000">
          <a:solidFill>
            <a:srgbClr val="878787"/>
          </a:solidFill>
          <a:latin typeface="+mn-lt"/>
          <a:ea typeface="+mn-ea"/>
          <a:cs typeface="+mn-cs"/>
          <a:sym typeface="Lucida Grande" charset="0"/>
        </a:defRPr>
      </a:lvl4pPr>
      <a:lvl5pPr marL="1790700" indent="38100" algn="ctr" rtl="0" eaLnBrk="0" fontAlgn="base" hangingPunct="0">
        <a:spcBef>
          <a:spcPts val="500"/>
        </a:spcBef>
        <a:spcAft>
          <a:spcPct val="0"/>
        </a:spcAft>
        <a:buChar char="»"/>
        <a:defRPr sz="2000">
          <a:solidFill>
            <a:srgbClr val="878787"/>
          </a:solidFill>
          <a:latin typeface="+mn-lt"/>
          <a:ea typeface="+mn-ea"/>
          <a:cs typeface="+mn-cs"/>
          <a:sym typeface="Lucida Grande" charset="0"/>
        </a:defRPr>
      </a:lvl5pPr>
      <a:lvl6pPr marL="2247900" algn="ctr" rtl="0" fontAlgn="base">
        <a:spcBef>
          <a:spcPts val="500"/>
        </a:spcBef>
        <a:spcAft>
          <a:spcPct val="0"/>
        </a:spcAft>
        <a:defRPr sz="2000">
          <a:solidFill>
            <a:srgbClr val="878787"/>
          </a:solidFill>
          <a:latin typeface="+mn-lt"/>
          <a:ea typeface="+mn-ea"/>
          <a:cs typeface="+mn-cs"/>
          <a:sym typeface="Lucida Grande" charset="0"/>
        </a:defRPr>
      </a:lvl6pPr>
      <a:lvl7pPr marL="2705100" algn="ctr" rtl="0" fontAlgn="base">
        <a:spcBef>
          <a:spcPts val="500"/>
        </a:spcBef>
        <a:spcAft>
          <a:spcPct val="0"/>
        </a:spcAft>
        <a:defRPr sz="2000">
          <a:solidFill>
            <a:srgbClr val="878787"/>
          </a:solidFill>
          <a:latin typeface="+mn-lt"/>
          <a:ea typeface="+mn-ea"/>
          <a:cs typeface="+mn-cs"/>
          <a:sym typeface="Lucida Grande" charset="0"/>
        </a:defRPr>
      </a:lvl7pPr>
      <a:lvl8pPr marL="3162300" algn="ctr" rtl="0" fontAlgn="base">
        <a:spcBef>
          <a:spcPts val="500"/>
        </a:spcBef>
        <a:spcAft>
          <a:spcPct val="0"/>
        </a:spcAft>
        <a:defRPr sz="2000">
          <a:solidFill>
            <a:srgbClr val="878787"/>
          </a:solidFill>
          <a:latin typeface="+mn-lt"/>
          <a:ea typeface="+mn-ea"/>
          <a:cs typeface="+mn-cs"/>
          <a:sym typeface="Lucida Grande" charset="0"/>
        </a:defRPr>
      </a:lvl8pPr>
      <a:lvl9pPr marL="3619500" algn="ctr" rtl="0" fontAlgn="base">
        <a:spcBef>
          <a:spcPts val="500"/>
        </a:spcBef>
        <a:spcAft>
          <a:spcPct val="0"/>
        </a:spcAft>
        <a:defRPr sz="2000">
          <a:solidFill>
            <a:srgbClr val="878787"/>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9600" cy="11430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Lucida Grande" charset="0"/>
              </a:rPr>
              <a:t>Click to edit Master title style</a:t>
            </a:r>
          </a:p>
        </p:txBody>
      </p:sp>
      <p:sp>
        <p:nvSpPr>
          <p:cNvPr id="2051" name="Rectangle 2"/>
          <p:cNvSpPr>
            <a:spLocks noGrp="1" noChangeArrowheads="1"/>
          </p:cNvSpPr>
          <p:nvPr>
            <p:ph type="body" idx="1"/>
          </p:nvPr>
        </p:nvSpPr>
        <p:spPr bwMode="auto">
          <a:xfrm>
            <a:off x="457200" y="1598613"/>
            <a:ext cx="8229600" cy="452755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2" name="Text Box 3"/>
          <p:cNvSpPr txBox="1">
            <a:spLocks noGrp="1" noChangeArrowheads="1"/>
          </p:cNvSpPr>
          <p:nvPr>
            <p:ph type="sldNum" sz="quarter" idx="4"/>
          </p:nvPr>
        </p:nvSpPr>
        <p:spPr bwMode="auto">
          <a:xfrm>
            <a:off x="8404225" y="6454775"/>
            <a:ext cx="282575" cy="2667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78787"/>
                </a:solidFill>
                <a:latin typeface="Lucida Grande" charset="0"/>
                <a:sym typeface="Lucida Grande" charset="0"/>
              </a:defRPr>
            </a:lvl1pPr>
          </a:lstStyle>
          <a:p>
            <a:pPr>
              <a:defRPr/>
            </a:pPr>
            <a:fld id="{1AE671E3-8184-467D-9AE6-191EF235C3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dt="0"/>
  <p:txStyles>
    <p:titleStyle>
      <a:lvl1pPr algn="ctr" rtl="0" eaLnBrk="0" fontAlgn="base" hangingPunct="0">
        <a:spcBef>
          <a:spcPct val="0"/>
        </a:spcBef>
        <a:spcAft>
          <a:spcPct val="0"/>
        </a:spcAft>
        <a:defRPr sz="44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128"/>
          <a:cs typeface="ヒラギノ角ゴ ProN W3" charset="-128"/>
          <a:sym typeface="Lucida Grande" charset="0"/>
        </a:defRPr>
      </a:lvl9pPr>
    </p:titleStyle>
    <p:body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048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049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621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193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p:txBody>
          <a:bodyPr/>
          <a:lstStyle/>
          <a:p>
            <a:pPr eaLnBrk="1" hangingPunct="1"/>
            <a:r>
              <a:rPr lang="en-US" sz="3900" smtClean="0"/>
              <a:t/>
            </a:r>
            <a:br>
              <a:rPr lang="en-US" sz="3900" smtClean="0"/>
            </a:br>
            <a:endParaRPr lang="en-US" sz="3900" smtClean="0"/>
          </a:p>
        </p:txBody>
      </p:sp>
      <p:sp>
        <p:nvSpPr>
          <p:cNvPr id="3075" name="Rectangle 2"/>
          <p:cNvSpPr>
            <a:spLocks noGrp="1" noChangeArrowheads="1"/>
          </p:cNvSpPr>
          <p:nvPr>
            <p:ph type="body" idx="1"/>
          </p:nvPr>
        </p:nvSpPr>
        <p:spPr>
          <a:xfrm>
            <a:off x="1371600" y="3276600"/>
            <a:ext cx="6400800" cy="1752600"/>
          </a:xfrm>
        </p:spPr>
        <p:txBody>
          <a:bodyPr/>
          <a:lstStyle/>
          <a:p>
            <a:pPr marL="0" indent="0" eaLnBrk="1" hangingPunct="1">
              <a:spcBef>
                <a:spcPct val="0"/>
              </a:spcBef>
              <a:buFontTx/>
              <a:buNone/>
            </a:pPr>
            <a:r>
              <a:rPr lang="en-US" dirty="0" smtClean="0">
                <a:solidFill>
                  <a:schemeClr val="tx1"/>
                </a:solidFill>
              </a:rPr>
              <a:t>Mutual Responsibility </a:t>
            </a:r>
          </a:p>
          <a:p>
            <a:pPr marL="0" indent="0" eaLnBrk="1" hangingPunct="1">
              <a:spcBef>
                <a:spcPct val="0"/>
              </a:spcBef>
              <a:buFontTx/>
              <a:buNone/>
            </a:pPr>
            <a:r>
              <a:rPr lang="en-US" i="1" dirty="0" err="1" smtClean="0">
                <a:solidFill>
                  <a:schemeClr val="tx1"/>
                </a:solidFill>
              </a:rPr>
              <a:t>Areyvut</a:t>
            </a:r>
            <a:endParaRPr lang="en-US" i="1" dirty="0" smtClean="0">
              <a:solidFill>
                <a:schemeClr val="tx1"/>
              </a:solidFill>
            </a:endParaRPr>
          </a:p>
          <a:p>
            <a:pPr marL="0" indent="0" eaLnBrk="1" hangingPunct="1">
              <a:buFontTx/>
              <a:buNone/>
            </a:pPr>
            <a:r>
              <a:rPr lang="he-IL" dirty="0" smtClean="0">
                <a:solidFill>
                  <a:schemeClr val="tx1"/>
                </a:solidFill>
              </a:rPr>
              <a:t>עֲרֵבוּת</a:t>
            </a:r>
            <a:endParaRPr lang="en-US" dirty="0" smtClean="0">
              <a:solidFill>
                <a:schemeClr val="tx1"/>
              </a:solidFill>
            </a:endParaRPr>
          </a:p>
        </p:txBody>
      </p:sp>
      <p:sp>
        <p:nvSpPr>
          <p:cNvPr id="6" name="Footer Placeholder 4"/>
          <p:cNvSpPr txBox="1">
            <a:spLocks/>
          </p:cNvSpPr>
          <p:nvPr/>
        </p:nvSpPr>
        <p:spPr>
          <a:xfrm>
            <a:off x="6248400" y="6492875"/>
            <a:ext cx="2895600"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Gill Sans" charset="0"/>
              </a:rPr>
              <a:t>© 2011 Behrman House/</a:t>
            </a:r>
            <a:r>
              <a:rPr kumimoji="0" lang="en-US" sz="1200" b="0" i="0" u="none" strike="noStrike" kern="1200" cap="none" spc="0" normalizeH="0" baseline="0" noProof="0" dirty="0" err="1" smtClean="0">
                <a:ln>
                  <a:noFill/>
                </a:ln>
                <a:solidFill>
                  <a:schemeClr val="tx1"/>
                </a:solidFill>
                <a:effectLst/>
                <a:uLnTx/>
                <a:uFillTx/>
                <a:latin typeface="Arial" pitchFamily="34" charset="0"/>
                <a:cs typeface="Arial" pitchFamily="34" charset="0"/>
                <a:sym typeface="Gill Sans" charset="0"/>
              </a:rPr>
              <a:t>Babaganewz</a:t>
            </a:r>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sym typeface="Gill Sans" charset="0"/>
            </a:endParaRPr>
          </a:p>
        </p:txBody>
      </p:sp>
      <p:pic>
        <p:nvPicPr>
          <p:cNvPr id="7" name="Picture 6" descr="BH_Babaganewz_Hort.png"/>
          <p:cNvPicPr>
            <a:picLocks noChangeAspect="1"/>
          </p:cNvPicPr>
          <p:nvPr/>
        </p:nvPicPr>
        <p:blipFill>
          <a:blip r:embed="rId4"/>
          <a:stretch>
            <a:fillRect/>
          </a:stretch>
        </p:blipFill>
        <p:spPr>
          <a:xfrm>
            <a:off x="2667000" y="2177143"/>
            <a:ext cx="4191010" cy="1197431"/>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457200" y="1676400"/>
            <a:ext cx="8229600" cy="4471988"/>
          </a:xfrm>
        </p:spPr>
        <p:txBody>
          <a:bodyPr/>
          <a:lstStyle/>
          <a:p>
            <a:pPr lvl="0"/>
            <a:r>
              <a:rPr lang="en-US" dirty="0" smtClean="0"/>
              <a:t>When you come to a new place, do you seek out the Jewish community? Would you turn to the Jewish community for help or support if you were traveling and needed something? </a:t>
            </a:r>
          </a:p>
          <a:p>
            <a:r>
              <a:rPr lang="en-US" dirty="0" smtClean="0"/>
              <a:t>Do you feel connected to Jews in other parts of the world? Does this connection motivate your actions in any way?</a:t>
            </a:r>
            <a:endParaRPr lang="en-US" dirty="0" smtClean="0">
              <a:latin typeface="Marker Felt" charset="0"/>
              <a:ea typeface="ヒラギノ明朝 ProN W3" charset="-128"/>
              <a:sym typeface="Marker Felt" charset="0"/>
            </a:endParaRPr>
          </a:p>
        </p:txBody>
      </p:sp>
      <p:sp>
        <p:nvSpPr>
          <p:cNvPr id="12291" name="Rectangle 1"/>
          <p:cNvSpPr>
            <a:spLocks noGrp="1" noChangeArrowheads="1"/>
          </p:cNvSpPr>
          <p:nvPr>
            <p:ph type="title"/>
          </p:nvPr>
        </p:nvSpPr>
        <p:spPr>
          <a:xfrm>
            <a:off x="457200" y="0"/>
            <a:ext cx="8229600" cy="2108200"/>
          </a:xfrm>
        </p:spPr>
        <p:txBody>
          <a:bodyPr/>
          <a:lstStyle/>
          <a:p>
            <a:pPr eaLnBrk="1" hangingPunct="1"/>
            <a:r>
              <a:rPr lang="en-US" sz="3200" dirty="0" smtClean="0"/>
              <a:t>Discuss:</a:t>
            </a:r>
          </a:p>
        </p:txBody>
      </p:sp>
      <p:sp>
        <p:nvSpPr>
          <p:cNvPr id="4" name="Footer Placeholder 4"/>
          <p:cNvSpPr txBox="1">
            <a:spLocks/>
          </p:cNvSpPr>
          <p:nvPr/>
        </p:nvSpPr>
        <p:spPr>
          <a:xfrm>
            <a:off x="5562600" y="6248400"/>
            <a:ext cx="2895600"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Gill Sans" charset="0"/>
              </a:rPr>
              <a:t>© 2011 Behrman House/</a:t>
            </a:r>
            <a:r>
              <a:rPr kumimoji="0" lang="en-US" sz="1200" b="0" i="0" u="none" strike="noStrike" kern="1200" cap="none" spc="0" normalizeH="0" baseline="0" noProof="0" dirty="0" err="1" smtClean="0">
                <a:ln>
                  <a:noFill/>
                </a:ln>
                <a:solidFill>
                  <a:schemeClr val="tx1"/>
                </a:solidFill>
                <a:effectLst/>
                <a:uLnTx/>
                <a:uFillTx/>
                <a:latin typeface="Arial" pitchFamily="34" charset="0"/>
                <a:cs typeface="Arial" pitchFamily="34" charset="0"/>
                <a:sym typeface="Gill Sans" charset="0"/>
              </a:rPr>
              <a:t>Babaganewz</a:t>
            </a:r>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sym typeface="Gill Sans"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a:lstStyle/>
          <a:p>
            <a:pPr eaLnBrk="1" hangingPunct="1"/>
            <a:r>
              <a:rPr lang="en-US" smtClean="0"/>
              <a:t>Making Priorities</a:t>
            </a:r>
          </a:p>
        </p:txBody>
      </p:sp>
      <p:sp>
        <p:nvSpPr>
          <p:cNvPr id="13315" name="Rectangle 2"/>
          <p:cNvSpPr>
            <a:spLocks/>
          </p:cNvSpPr>
          <p:nvPr/>
        </p:nvSpPr>
        <p:spPr bwMode="auto">
          <a:xfrm>
            <a:off x="685800" y="1371600"/>
            <a:ext cx="7683500" cy="4076700"/>
          </a:xfrm>
          <a:prstGeom prst="rect">
            <a:avLst/>
          </a:prstGeom>
          <a:noFill/>
          <a:ln w="12700">
            <a:noFill/>
            <a:miter lim="800000"/>
            <a:headEnd/>
            <a:tailEnd/>
          </a:ln>
        </p:spPr>
        <p:txBody>
          <a:bodyPr lIns="0" tIns="0" rIns="0" bIns="0"/>
          <a:lstStyle/>
          <a:p>
            <a:pPr algn="l">
              <a:buFont typeface="Wingdings" pitchFamily="2" charset="2"/>
              <a:buChar char="§"/>
            </a:pPr>
            <a:r>
              <a:rPr lang="en-US" sz="3600" dirty="0" smtClean="0">
                <a:solidFill>
                  <a:schemeClr val="tx1"/>
                </a:solidFill>
                <a:latin typeface="Marker Felt" charset="0"/>
                <a:sym typeface="Marker Felt" charset="0"/>
              </a:rPr>
              <a:t> Go </a:t>
            </a:r>
            <a:r>
              <a:rPr lang="en-US" sz="3600" dirty="0">
                <a:solidFill>
                  <a:schemeClr val="tx1"/>
                </a:solidFill>
                <a:latin typeface="Marker Felt" charset="0"/>
                <a:sym typeface="Marker Felt" charset="0"/>
              </a:rPr>
              <a:t>around the room and brainstorm possible situations or circumstances in your community </a:t>
            </a:r>
            <a:r>
              <a:rPr lang="en-US" sz="3600" dirty="0" smtClean="0">
                <a:solidFill>
                  <a:schemeClr val="tx1"/>
                </a:solidFill>
                <a:latin typeface="Marker Felt" charset="0"/>
                <a:sym typeface="Marker Felt" charset="0"/>
              </a:rPr>
              <a:t>in which you can connect to and help fellow Jews. </a:t>
            </a:r>
          </a:p>
          <a:p>
            <a:pPr algn="l">
              <a:buFont typeface="Wingdings" pitchFamily="2" charset="2"/>
              <a:buChar char="§"/>
            </a:pPr>
            <a:r>
              <a:rPr lang="en-US" sz="3600" dirty="0" smtClean="0">
                <a:solidFill>
                  <a:schemeClr val="tx1"/>
                </a:solidFill>
                <a:latin typeface="Marker Felt" charset="0"/>
                <a:sym typeface="Marker Felt" charset="0"/>
              </a:rPr>
              <a:t> Using </a:t>
            </a:r>
            <a:r>
              <a:rPr lang="en-US" sz="3600" dirty="0">
                <a:solidFill>
                  <a:schemeClr val="tx1"/>
                </a:solidFill>
                <a:latin typeface="Marker Felt" charset="0"/>
                <a:sym typeface="Marker Felt" charset="0"/>
              </a:rPr>
              <a:t>the idea of mutual responsibility as your guide, </a:t>
            </a:r>
            <a:r>
              <a:rPr lang="en-US" sz="3600" dirty="0" smtClean="0">
                <a:solidFill>
                  <a:schemeClr val="tx1"/>
                </a:solidFill>
                <a:latin typeface="Marker Felt" charset="0"/>
                <a:sym typeface="Marker Felt" charset="0"/>
              </a:rPr>
              <a:t>as a group rank </a:t>
            </a:r>
            <a:r>
              <a:rPr lang="en-US" sz="3600" dirty="0">
                <a:solidFill>
                  <a:schemeClr val="tx1"/>
                </a:solidFill>
                <a:latin typeface="Marker Felt" charset="0"/>
                <a:sym typeface="Marker Felt" charset="0"/>
              </a:rPr>
              <a:t>these ideas in order </a:t>
            </a:r>
            <a:r>
              <a:rPr lang="en-US" sz="3600" dirty="0" smtClean="0">
                <a:solidFill>
                  <a:schemeClr val="tx1"/>
                </a:solidFill>
                <a:latin typeface="Marker Felt" charset="0"/>
                <a:sym typeface="Marker Felt" charset="0"/>
              </a:rPr>
              <a:t>from </a:t>
            </a:r>
            <a:r>
              <a:rPr lang="en-US" sz="3600" dirty="0">
                <a:solidFill>
                  <a:schemeClr val="tx1"/>
                </a:solidFill>
                <a:latin typeface="Marker Felt" charset="0"/>
                <a:sym typeface="Marker Felt" charset="0"/>
              </a:rPr>
              <a:t>most important to least important.</a:t>
            </a:r>
          </a:p>
          <a:p>
            <a:pPr algn="l"/>
            <a:endParaRPr lang="en-US" sz="1800" dirty="0">
              <a:solidFill>
                <a:schemeClr val="tx1"/>
              </a:solidFill>
              <a:latin typeface="Lucida Grande" charset="0"/>
              <a:sym typeface="Lucida Grande" charset="0"/>
            </a:endParaRPr>
          </a:p>
          <a:p>
            <a:pPr algn="l"/>
            <a:endParaRPr lang="en-US" sz="1800" dirty="0">
              <a:solidFill>
                <a:schemeClr val="tx1"/>
              </a:solidFill>
              <a:latin typeface="Lucida Grande" charset="0"/>
              <a:sym typeface="Lucida Grande" charset="0"/>
            </a:endParaRPr>
          </a:p>
        </p:txBody>
      </p:sp>
      <p:sp>
        <p:nvSpPr>
          <p:cNvPr id="4" name="Footer Placeholder 4"/>
          <p:cNvSpPr txBox="1">
            <a:spLocks/>
          </p:cNvSpPr>
          <p:nvPr/>
        </p:nvSpPr>
        <p:spPr>
          <a:xfrm>
            <a:off x="5562600" y="6248400"/>
            <a:ext cx="2895600"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Gill Sans" charset="0"/>
              </a:rPr>
              <a:t>© 2011 Behrman House/</a:t>
            </a:r>
            <a:r>
              <a:rPr kumimoji="0" lang="en-US" sz="1200" b="0" i="0" u="none" strike="noStrike" kern="1200" cap="none" spc="0" normalizeH="0" baseline="0" noProof="0" dirty="0" err="1" smtClean="0">
                <a:ln>
                  <a:noFill/>
                </a:ln>
                <a:solidFill>
                  <a:schemeClr val="tx1"/>
                </a:solidFill>
                <a:effectLst/>
                <a:uLnTx/>
                <a:uFillTx/>
                <a:latin typeface="Arial" pitchFamily="34" charset="0"/>
                <a:cs typeface="Arial" pitchFamily="34" charset="0"/>
                <a:sym typeface="Gill Sans" charset="0"/>
              </a:rPr>
              <a:t>Babaganewz</a:t>
            </a:r>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sym typeface="Gill Sans"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274638"/>
            <a:ext cx="8229600" cy="2019300"/>
          </a:xfrm>
        </p:spPr>
        <p:txBody>
          <a:bodyPr/>
          <a:lstStyle/>
          <a:p>
            <a:pPr eaLnBrk="1" hangingPunct="1"/>
            <a:r>
              <a:rPr lang="en-US" dirty="0" smtClean="0"/>
              <a:t>Mutual Responsibility</a:t>
            </a:r>
            <a:br>
              <a:rPr lang="en-US" dirty="0" smtClean="0"/>
            </a:br>
            <a:r>
              <a:rPr lang="he-IL" dirty="0" smtClean="0"/>
              <a:t> עֲרֵבוּת</a:t>
            </a:r>
            <a:endParaRPr lang="en-US" dirty="0" smtClean="0"/>
          </a:p>
        </p:txBody>
      </p:sp>
      <p:sp>
        <p:nvSpPr>
          <p:cNvPr id="4099" name="Rectangle 2"/>
          <p:cNvSpPr>
            <a:spLocks noGrp="1" noChangeArrowheads="1"/>
          </p:cNvSpPr>
          <p:nvPr>
            <p:ph type="body" idx="1"/>
          </p:nvPr>
        </p:nvSpPr>
        <p:spPr>
          <a:xfrm>
            <a:off x="457200" y="2197100"/>
            <a:ext cx="8229600" cy="4525963"/>
          </a:xfrm>
        </p:spPr>
        <p:txBody>
          <a:bodyPr/>
          <a:lstStyle/>
          <a:p>
            <a:pPr marL="304800" indent="-304800" eaLnBrk="1" hangingPunct="1"/>
            <a:r>
              <a:rPr lang="en-US" dirty="0" smtClean="0"/>
              <a:t>Jews have a responsibility to one another; to our communities, to our synagogues, to our towns, and to other Jews. When we have the ability to help someone else, it is not just a “nice thing to do,” it’s our responsibility.</a:t>
            </a:r>
          </a:p>
        </p:txBody>
      </p:sp>
      <p:sp>
        <p:nvSpPr>
          <p:cNvPr id="4" name="Footer Placeholder 4"/>
          <p:cNvSpPr txBox="1">
            <a:spLocks/>
          </p:cNvSpPr>
          <p:nvPr/>
        </p:nvSpPr>
        <p:spPr>
          <a:xfrm>
            <a:off x="5562600" y="6248400"/>
            <a:ext cx="2895600"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Gill Sans" charset="0"/>
              </a:rPr>
              <a:t>© 2011 Behrman House/</a:t>
            </a:r>
            <a:r>
              <a:rPr kumimoji="0" lang="en-US" sz="1200" b="0" i="0" u="none" strike="noStrike" kern="1200" cap="none" spc="0" normalizeH="0" baseline="0" noProof="0" dirty="0" err="1" smtClean="0">
                <a:ln>
                  <a:noFill/>
                </a:ln>
                <a:solidFill>
                  <a:schemeClr val="tx1"/>
                </a:solidFill>
                <a:effectLst/>
                <a:uLnTx/>
                <a:uFillTx/>
                <a:latin typeface="Arial" pitchFamily="34" charset="0"/>
                <a:cs typeface="Arial" pitchFamily="34" charset="0"/>
                <a:sym typeface="Gill Sans" charset="0"/>
              </a:rPr>
              <a:t>Babaganewz</a:t>
            </a:r>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sym typeface="Gill Sans"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a:lstStyle/>
          <a:p>
            <a:pPr eaLnBrk="1" hangingPunct="1"/>
            <a:r>
              <a:rPr lang="en-US" dirty="0" smtClean="0"/>
              <a:t>Thought Question</a:t>
            </a:r>
          </a:p>
        </p:txBody>
      </p:sp>
      <p:sp>
        <p:nvSpPr>
          <p:cNvPr id="5123" name="Rectangle 2"/>
          <p:cNvSpPr>
            <a:spLocks noGrp="1" noChangeArrowheads="1"/>
          </p:cNvSpPr>
          <p:nvPr>
            <p:ph type="body" idx="1"/>
          </p:nvPr>
        </p:nvSpPr>
        <p:spPr/>
        <p:txBody>
          <a:bodyPr/>
          <a:lstStyle/>
          <a:p>
            <a:pPr marL="304800" indent="-304800" eaLnBrk="1" hangingPunct="1">
              <a:spcBef>
                <a:spcPct val="0"/>
              </a:spcBef>
            </a:pPr>
            <a:r>
              <a:rPr lang="en-US" dirty="0" smtClean="0">
                <a:latin typeface="Marker Felt" charset="0"/>
              </a:rPr>
              <a:t>What do you think it means for Jews to be responsible for each other? </a:t>
            </a:r>
          </a:p>
          <a:p>
            <a:pPr marL="304800" indent="-304800" eaLnBrk="1" hangingPunct="1">
              <a:spcBef>
                <a:spcPct val="0"/>
              </a:spcBef>
            </a:pPr>
            <a:r>
              <a:rPr lang="en-US" dirty="0" smtClean="0"/>
              <a:t>Why do you think we need this as a Jewish value?</a:t>
            </a:r>
            <a:endParaRPr lang="en-US" dirty="0" smtClean="0">
              <a:latin typeface="Marker Felt" charset="0"/>
            </a:endParaRPr>
          </a:p>
          <a:p>
            <a:pPr marL="304800" indent="-304800" eaLnBrk="1" hangingPunct="1">
              <a:spcBef>
                <a:spcPct val="0"/>
              </a:spcBef>
            </a:pPr>
            <a:r>
              <a:rPr lang="en-US" dirty="0" smtClean="0">
                <a:latin typeface="Marker Felt" charset="0"/>
              </a:rPr>
              <a:t>What part of the Jewish community do you feel responsible for?</a:t>
            </a:r>
          </a:p>
        </p:txBody>
      </p:sp>
      <p:sp>
        <p:nvSpPr>
          <p:cNvPr id="4" name="Footer Placeholder 4"/>
          <p:cNvSpPr txBox="1">
            <a:spLocks/>
          </p:cNvSpPr>
          <p:nvPr/>
        </p:nvSpPr>
        <p:spPr>
          <a:xfrm>
            <a:off x="5562600" y="6248400"/>
            <a:ext cx="2895600"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Gill Sans" charset="0"/>
              </a:rPr>
              <a:t>© 2011 Behrman House/</a:t>
            </a:r>
            <a:r>
              <a:rPr kumimoji="0" lang="en-US" sz="1200" b="0" i="0" u="none" strike="noStrike" kern="1200" cap="none" spc="0" normalizeH="0" baseline="0" noProof="0" dirty="0" err="1" smtClean="0">
                <a:ln>
                  <a:noFill/>
                </a:ln>
                <a:solidFill>
                  <a:schemeClr val="tx1"/>
                </a:solidFill>
                <a:effectLst/>
                <a:uLnTx/>
                <a:uFillTx/>
                <a:latin typeface="Arial" pitchFamily="34" charset="0"/>
                <a:cs typeface="Arial" pitchFamily="34" charset="0"/>
                <a:sym typeface="Gill Sans" charset="0"/>
              </a:rPr>
              <a:t>Babaganewz</a:t>
            </a:r>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sym typeface="Gill Sans"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srcRect/>
          <a:stretch>
            <a:fillRect/>
          </a:stretch>
        </p:blipFill>
        <p:spPr bwMode="auto">
          <a:xfrm>
            <a:off x="3429000" y="3725863"/>
            <a:ext cx="5715000" cy="3132137"/>
          </a:xfrm>
          <a:prstGeom prst="rect">
            <a:avLst/>
          </a:prstGeom>
          <a:noFill/>
          <a:ln w="12700">
            <a:noFill/>
            <a:miter lim="800000"/>
            <a:headEnd/>
            <a:tailEnd/>
          </a:ln>
        </p:spPr>
      </p:pic>
      <p:sp>
        <p:nvSpPr>
          <p:cNvPr id="6147" name="Rectangle 2"/>
          <p:cNvSpPr>
            <a:spLocks noGrp="1" noChangeArrowheads="1"/>
          </p:cNvSpPr>
          <p:nvPr>
            <p:ph type="title"/>
          </p:nvPr>
        </p:nvSpPr>
        <p:spPr>
          <a:xfrm>
            <a:off x="457200" y="236538"/>
            <a:ext cx="8229600" cy="1270000"/>
          </a:xfrm>
        </p:spPr>
        <p:txBody>
          <a:bodyPr/>
          <a:lstStyle/>
          <a:p>
            <a:pPr algn="l" eaLnBrk="1" hangingPunct="1"/>
            <a:r>
              <a:rPr lang="en-US" sz="3200" dirty="0" smtClean="0"/>
              <a:t>All of Israel is responsible for one another.</a:t>
            </a:r>
            <a:br>
              <a:rPr lang="en-US" sz="3200" dirty="0" smtClean="0"/>
            </a:br>
            <a:r>
              <a:rPr lang="en-US" sz="3200" dirty="0" smtClean="0"/>
              <a:t>						</a:t>
            </a:r>
            <a:r>
              <a:rPr lang="en-US" sz="2400" dirty="0" smtClean="0"/>
              <a:t>(</a:t>
            </a:r>
            <a:r>
              <a:rPr lang="en-US" sz="2400" dirty="0" err="1" smtClean="0"/>
              <a:t>Shevuot</a:t>
            </a:r>
            <a:r>
              <a:rPr lang="en-US" sz="2400" dirty="0" smtClean="0"/>
              <a:t> 39a)</a:t>
            </a:r>
          </a:p>
        </p:txBody>
      </p:sp>
      <p:sp>
        <p:nvSpPr>
          <p:cNvPr id="6148" name="Rectangle 3"/>
          <p:cNvSpPr>
            <a:spLocks noGrp="1" noChangeArrowheads="1"/>
          </p:cNvSpPr>
          <p:nvPr>
            <p:ph type="body" idx="1"/>
          </p:nvPr>
        </p:nvSpPr>
        <p:spPr>
          <a:xfrm>
            <a:off x="457200" y="1752600"/>
            <a:ext cx="8229600" cy="1765300"/>
          </a:xfrm>
        </p:spPr>
        <p:txBody>
          <a:bodyPr/>
          <a:lstStyle/>
          <a:p>
            <a:pPr marL="304800" indent="-304800" eaLnBrk="1" hangingPunct="1"/>
            <a:r>
              <a:rPr lang="en-US" sz="2400" dirty="0" smtClean="0">
                <a:latin typeface="Marker Felt" charset="0"/>
                <a:sym typeface="Marker Felt" charset="0"/>
              </a:rPr>
              <a:t>What does it mean that “all of Israel” is responsible?</a:t>
            </a:r>
          </a:p>
          <a:p>
            <a:pPr marL="304800" indent="-304800" eaLnBrk="1" hangingPunct="1"/>
            <a:r>
              <a:rPr lang="en-US" sz="2400" dirty="0" smtClean="0">
                <a:latin typeface="Marker Felt" charset="0"/>
                <a:sym typeface="Marker Felt" charset="0"/>
              </a:rPr>
              <a:t>Have you ever had an experience where you have felt responsible for the actions of someone else?</a:t>
            </a:r>
            <a:endParaRPr lang="en-US" sz="2400" dirty="0" smtClean="0">
              <a:latin typeface="Marker Felt" charset="0"/>
              <a:ea typeface="ヒラギノ明朝 ProN W3" charset="-128"/>
              <a:sym typeface="Marker Felt" charset="0"/>
            </a:endParaRPr>
          </a:p>
          <a:p>
            <a:pPr marL="304800" indent="-304800" eaLnBrk="1" hangingPunct="1"/>
            <a:r>
              <a:rPr lang="en-US" sz="2400" dirty="0" smtClean="0">
                <a:latin typeface="Marker Felt" charset="0"/>
                <a:sym typeface="Marker Felt" charset="0"/>
              </a:rPr>
              <a:t>What is it like for you to be connected to other Jews in this way?</a:t>
            </a:r>
            <a:endParaRPr lang="en-US" sz="2400" dirty="0" smtClean="0">
              <a:latin typeface="Marker Felt" charset="0"/>
              <a:ea typeface="ヒラギノ明朝 ProN W3" charset="-128"/>
              <a:sym typeface="Marker Felt" charset="0"/>
            </a:endParaRPr>
          </a:p>
        </p:txBody>
      </p:sp>
      <p:sp>
        <p:nvSpPr>
          <p:cNvPr id="5" name="Footer Placeholder 4"/>
          <p:cNvSpPr txBox="1">
            <a:spLocks/>
          </p:cNvSpPr>
          <p:nvPr/>
        </p:nvSpPr>
        <p:spPr>
          <a:xfrm>
            <a:off x="304800" y="6096000"/>
            <a:ext cx="2895600"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Gill Sans" charset="0"/>
              </a:rPr>
              <a:t>© 2011 Behrman House/</a:t>
            </a:r>
            <a:r>
              <a:rPr kumimoji="0" lang="en-US" sz="1200" b="0" i="0" u="none" strike="noStrike" kern="1200" cap="none" spc="0" normalizeH="0" baseline="0" noProof="0" dirty="0" err="1" smtClean="0">
                <a:ln>
                  <a:noFill/>
                </a:ln>
                <a:solidFill>
                  <a:schemeClr val="tx1"/>
                </a:solidFill>
                <a:effectLst/>
                <a:uLnTx/>
                <a:uFillTx/>
                <a:latin typeface="Arial" pitchFamily="34" charset="0"/>
                <a:cs typeface="Arial" pitchFamily="34" charset="0"/>
                <a:sym typeface="Gill Sans" charset="0"/>
              </a:rPr>
              <a:t>Babaganewz</a:t>
            </a:r>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sym typeface="Gill Sans"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457200" y="96838"/>
            <a:ext cx="8229600" cy="1579562"/>
          </a:xfrm>
        </p:spPr>
        <p:txBody>
          <a:bodyPr/>
          <a:lstStyle/>
          <a:p>
            <a:pPr eaLnBrk="1" hangingPunct="1">
              <a:lnSpc>
                <a:spcPts val="2400"/>
              </a:lnSpc>
              <a:spcBef>
                <a:spcPts val="900"/>
              </a:spcBef>
            </a:pPr>
            <a:endParaRPr lang="en-US" sz="1200" dirty="0" smtClean="0">
              <a:latin typeface="Arial Hebrew" charset="0"/>
              <a:sym typeface="Arial Hebrew" charset="0"/>
            </a:endParaRPr>
          </a:p>
        </p:txBody>
      </p:sp>
      <p:sp>
        <p:nvSpPr>
          <p:cNvPr id="7171" name="Rectangle 2"/>
          <p:cNvSpPr>
            <a:spLocks noGrp="1" noChangeArrowheads="1"/>
          </p:cNvSpPr>
          <p:nvPr>
            <p:ph type="body" idx="1"/>
          </p:nvPr>
        </p:nvSpPr>
        <p:spPr>
          <a:xfrm>
            <a:off x="304800" y="3124200"/>
            <a:ext cx="4572000" cy="3505200"/>
          </a:xfrm>
        </p:spPr>
        <p:txBody>
          <a:bodyPr/>
          <a:lstStyle/>
          <a:p>
            <a:pPr marL="304800" indent="-304800" eaLnBrk="1" hangingPunct="1"/>
            <a:r>
              <a:rPr lang="en-US" sz="2000" dirty="0" smtClean="0">
                <a:latin typeface="Marker Felt" charset="0"/>
                <a:sym typeface="Marker Felt" charset="0"/>
              </a:rPr>
              <a:t>Why do you think the Talmud wants us to live in cities with all of these things? </a:t>
            </a:r>
          </a:p>
          <a:p>
            <a:pPr marL="304800" indent="-304800" eaLnBrk="1" hangingPunct="1"/>
            <a:r>
              <a:rPr lang="en-US" sz="2000" dirty="0" smtClean="0"/>
              <a:t>Which things on this list would go under the category of mutual responsibility?</a:t>
            </a:r>
          </a:p>
          <a:p>
            <a:pPr marL="304800" indent="-304800" eaLnBrk="1" hangingPunct="1"/>
            <a:r>
              <a:rPr lang="en-US" sz="2000" dirty="0" smtClean="0">
                <a:latin typeface="Marker Felt" charset="0"/>
                <a:sym typeface="Marker Felt" charset="0"/>
              </a:rPr>
              <a:t>Would you add anything to this list? If so, what would you add and why?</a:t>
            </a:r>
            <a:endParaRPr lang="en-US" sz="2000" dirty="0" smtClean="0">
              <a:latin typeface="Marker Felt" charset="0"/>
              <a:ea typeface="ヒラギノ明朝 ProN W3" charset="-128"/>
              <a:sym typeface="Marker Felt" charset="0"/>
            </a:endParaRPr>
          </a:p>
        </p:txBody>
      </p:sp>
      <p:sp>
        <p:nvSpPr>
          <p:cNvPr id="7173" name="TextBox 4"/>
          <p:cNvSpPr txBox="1">
            <a:spLocks noChangeArrowheads="1"/>
          </p:cNvSpPr>
          <p:nvPr/>
        </p:nvSpPr>
        <p:spPr bwMode="auto">
          <a:xfrm>
            <a:off x="533400" y="228600"/>
            <a:ext cx="8077200" cy="3046988"/>
          </a:xfrm>
          <a:prstGeom prst="rect">
            <a:avLst/>
          </a:prstGeom>
          <a:noFill/>
          <a:ln w="9525">
            <a:noFill/>
            <a:miter lim="800000"/>
            <a:headEnd/>
            <a:tailEnd/>
          </a:ln>
        </p:spPr>
        <p:txBody>
          <a:bodyPr wrap="square">
            <a:spAutoFit/>
          </a:bodyPr>
          <a:lstStyle/>
          <a:p>
            <a:pPr algn="l"/>
            <a:r>
              <a:rPr lang="en-US" sz="2400" dirty="0"/>
              <a:t>A Talmud scholar is not permitted to live in a city </a:t>
            </a:r>
            <a:r>
              <a:rPr lang="en-US" sz="2400" dirty="0" smtClean="0"/>
              <a:t>that does </a:t>
            </a:r>
            <a:r>
              <a:rPr lang="en-US" sz="2400" dirty="0"/>
              <a:t>not have the following: a court empowered to </a:t>
            </a:r>
            <a:r>
              <a:rPr lang="en-US" sz="2400" dirty="0" smtClean="0"/>
              <a:t>punish the </a:t>
            </a:r>
            <a:r>
              <a:rPr lang="en-US" sz="2400" dirty="0"/>
              <a:t>guilty, a communal </a:t>
            </a:r>
            <a:r>
              <a:rPr lang="en-US" sz="2400" dirty="0" err="1"/>
              <a:t>tzedakah</a:t>
            </a:r>
            <a:r>
              <a:rPr lang="en-US" sz="2400" dirty="0"/>
              <a:t> fund—monies which </a:t>
            </a:r>
            <a:r>
              <a:rPr lang="en-US" sz="2400" dirty="0" smtClean="0"/>
              <a:t>are collected </a:t>
            </a:r>
            <a:r>
              <a:rPr lang="en-US" sz="2400" dirty="0"/>
              <a:t>by two people and distributed by three, </a:t>
            </a:r>
            <a:r>
              <a:rPr lang="en-US" sz="2400" dirty="0" smtClean="0"/>
              <a:t>a synagogue</a:t>
            </a:r>
            <a:r>
              <a:rPr lang="en-US" sz="2400" dirty="0"/>
              <a:t>, a </a:t>
            </a:r>
            <a:r>
              <a:rPr lang="en-US" sz="2400" dirty="0" err="1"/>
              <a:t>mikveh</a:t>
            </a:r>
            <a:r>
              <a:rPr lang="en-US" sz="2400" dirty="0"/>
              <a:t>, sufficient bathroom facilities, </a:t>
            </a:r>
            <a:r>
              <a:rPr lang="en-US" sz="2400" dirty="0" smtClean="0"/>
              <a:t>a doctor</a:t>
            </a:r>
            <a:r>
              <a:rPr lang="en-US" sz="2400" dirty="0"/>
              <a:t>, a </a:t>
            </a:r>
            <a:r>
              <a:rPr lang="en-US" sz="2400" dirty="0" err="1"/>
              <a:t>bloodletter</a:t>
            </a:r>
            <a:r>
              <a:rPr lang="en-US" sz="2400" dirty="0"/>
              <a:t> (i.e., a popular healer), a scribe, </a:t>
            </a:r>
            <a:r>
              <a:rPr lang="en-US" sz="2400" dirty="0" smtClean="0"/>
              <a:t>a butcher</a:t>
            </a:r>
            <a:r>
              <a:rPr lang="en-US" sz="2400" dirty="0"/>
              <a:t>, a Torah teacher for children</a:t>
            </a:r>
            <a:r>
              <a:rPr lang="en-US" sz="2400" dirty="0" smtClean="0"/>
              <a:t>.</a:t>
            </a:r>
          </a:p>
          <a:p>
            <a:pPr algn="l"/>
            <a:r>
              <a:rPr lang="en-US" sz="2400" dirty="0" smtClean="0">
                <a:latin typeface="Arial Hebrew" charset="0"/>
                <a:sym typeface="Arial Hebrew" charset="0"/>
              </a:rPr>
              <a:t>						(Sanhedrin 17b)</a:t>
            </a:r>
            <a:endParaRPr lang="en-US" sz="2400" dirty="0"/>
          </a:p>
        </p:txBody>
      </p:sp>
      <p:pic>
        <p:nvPicPr>
          <p:cNvPr id="5" name="Picture 4" descr="city.jpg"/>
          <p:cNvPicPr>
            <a:picLocks noChangeAspect="1"/>
          </p:cNvPicPr>
          <p:nvPr/>
        </p:nvPicPr>
        <p:blipFill>
          <a:blip r:embed="rId3"/>
          <a:stretch>
            <a:fillRect/>
          </a:stretch>
        </p:blipFill>
        <p:spPr>
          <a:xfrm>
            <a:off x="4800600" y="3733800"/>
            <a:ext cx="4097225" cy="2380488"/>
          </a:xfrm>
          <a:prstGeom prst="rect">
            <a:avLst/>
          </a:prstGeom>
        </p:spPr>
      </p:pic>
      <p:sp>
        <p:nvSpPr>
          <p:cNvPr id="6" name="Footer Placeholder 4"/>
          <p:cNvSpPr txBox="1">
            <a:spLocks/>
          </p:cNvSpPr>
          <p:nvPr/>
        </p:nvSpPr>
        <p:spPr>
          <a:xfrm>
            <a:off x="5562600" y="6248400"/>
            <a:ext cx="2895600"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Gill Sans" charset="0"/>
              </a:rPr>
              <a:t>© 2011 Behrman House/</a:t>
            </a:r>
            <a:r>
              <a:rPr kumimoji="0" lang="en-US" sz="1200" b="0" i="0" u="none" strike="noStrike" kern="1200" cap="none" spc="0" normalizeH="0" baseline="0" noProof="0" dirty="0" err="1" smtClean="0">
                <a:ln>
                  <a:noFill/>
                </a:ln>
                <a:solidFill>
                  <a:schemeClr val="tx1"/>
                </a:solidFill>
                <a:effectLst/>
                <a:uLnTx/>
                <a:uFillTx/>
                <a:latin typeface="Arial" pitchFamily="34" charset="0"/>
                <a:cs typeface="Arial" pitchFamily="34" charset="0"/>
                <a:sym typeface="Gill Sans" charset="0"/>
              </a:rPr>
              <a:t>Babaganewz</a:t>
            </a:r>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sym typeface="Gill Sans"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173038"/>
            <a:ext cx="8229600" cy="1731962"/>
          </a:xfrm>
        </p:spPr>
        <p:txBody>
          <a:bodyPr/>
          <a:lstStyle/>
          <a:p>
            <a:pPr algn="l" eaLnBrk="1" hangingPunct="1"/>
            <a:r>
              <a:rPr lang="en-US" sz="2400" dirty="0" smtClean="0"/>
              <a:t>Our brothers [and sisters], the entire house of Israel, who are delivered into distress and captivity, …may God have mercy on them, and remove them from distress to relief, from darkness to light, …And let us say, Amen.</a:t>
            </a:r>
            <a:br>
              <a:rPr lang="en-US" sz="2400" dirty="0" smtClean="0"/>
            </a:br>
            <a:r>
              <a:rPr lang="en-US" sz="2400" dirty="0" smtClean="0"/>
              <a:t>				(</a:t>
            </a:r>
            <a:r>
              <a:rPr lang="en-US" sz="2000" dirty="0" smtClean="0"/>
              <a:t>Weekday </a:t>
            </a:r>
            <a:r>
              <a:rPr lang="en-US" sz="2000" dirty="0" err="1" smtClean="0"/>
              <a:t>Sha</a:t>
            </a:r>
            <a:r>
              <a:rPr lang="en-US" sz="2000" u="sng" dirty="0" err="1" smtClean="0"/>
              <a:t>h</a:t>
            </a:r>
            <a:r>
              <a:rPr lang="en-US" sz="2000" dirty="0" err="1" smtClean="0"/>
              <a:t>arit</a:t>
            </a:r>
            <a:r>
              <a:rPr lang="en-US" sz="2000" dirty="0" smtClean="0"/>
              <a:t>, Torah Service)</a:t>
            </a:r>
          </a:p>
        </p:txBody>
      </p:sp>
      <p:sp>
        <p:nvSpPr>
          <p:cNvPr id="8196" name="Rectangle 3"/>
          <p:cNvSpPr>
            <a:spLocks noGrp="1" noChangeArrowheads="1"/>
          </p:cNvSpPr>
          <p:nvPr>
            <p:ph type="body" idx="1"/>
          </p:nvPr>
        </p:nvSpPr>
        <p:spPr>
          <a:xfrm>
            <a:off x="533400" y="4648200"/>
            <a:ext cx="8153400" cy="1803400"/>
          </a:xfrm>
        </p:spPr>
        <p:txBody>
          <a:bodyPr/>
          <a:lstStyle/>
          <a:p>
            <a:pPr marL="304800" indent="-304800" eaLnBrk="1" hangingPunct="1"/>
            <a:r>
              <a:rPr lang="en-US" sz="2000" dirty="0" smtClean="0">
                <a:latin typeface="Marker Felt" charset="0"/>
                <a:sym typeface="Marker Felt" charset="0"/>
              </a:rPr>
              <a:t>According to this prayer, how are we related to other Jews?</a:t>
            </a:r>
          </a:p>
          <a:p>
            <a:pPr marL="304800" indent="-304800" eaLnBrk="1" hangingPunct="1"/>
            <a:r>
              <a:rPr lang="en-US" sz="2000" dirty="0" smtClean="0">
                <a:latin typeface="Marker Felt" charset="0"/>
                <a:sym typeface="Marker Felt" charset="0"/>
              </a:rPr>
              <a:t>What are some ways people today might be “in distress” or “captivity”?</a:t>
            </a:r>
          </a:p>
          <a:p>
            <a:pPr marL="304800" indent="-304800" eaLnBrk="1" hangingPunct="1"/>
            <a:r>
              <a:rPr lang="en-US" sz="2000" dirty="0" smtClean="0">
                <a:latin typeface="Marker Felt" charset="0"/>
                <a:ea typeface="ヒラギノ明朝 ProN W3" charset="-128"/>
                <a:sym typeface="Marker Felt" charset="0"/>
              </a:rPr>
              <a:t>Here we pray for God to deliver Jews who are in trouble. </a:t>
            </a:r>
            <a:r>
              <a:rPr lang="en-US" sz="2000" dirty="0" smtClean="0">
                <a:latin typeface="Marker Felt" charset="0"/>
                <a:sym typeface="Marker Felt" charset="0"/>
              </a:rPr>
              <a:t>What are additional ways we can help people who are in trouble?</a:t>
            </a:r>
          </a:p>
          <a:p>
            <a:pPr marL="304800" indent="-304800" eaLnBrk="1" hangingPunct="1">
              <a:buNone/>
            </a:pPr>
            <a:endParaRPr lang="en-US" sz="2400" dirty="0" smtClean="0">
              <a:latin typeface="Marker Felt" charset="0"/>
              <a:sym typeface="Marker Felt" charset="0"/>
            </a:endParaRPr>
          </a:p>
        </p:txBody>
      </p:sp>
      <p:pic>
        <p:nvPicPr>
          <p:cNvPr id="5" name="Picture 4" descr="sad.jpg"/>
          <p:cNvPicPr>
            <a:picLocks noChangeAspect="1"/>
          </p:cNvPicPr>
          <p:nvPr/>
        </p:nvPicPr>
        <p:blipFill>
          <a:blip r:embed="rId3"/>
          <a:stretch>
            <a:fillRect/>
          </a:stretch>
        </p:blipFill>
        <p:spPr>
          <a:xfrm>
            <a:off x="2133601" y="2057400"/>
            <a:ext cx="4419600" cy="2501493"/>
          </a:xfrm>
          <a:prstGeom prst="rect">
            <a:avLst/>
          </a:prstGeom>
        </p:spPr>
      </p:pic>
      <p:sp>
        <p:nvSpPr>
          <p:cNvPr id="6" name="Footer Placeholder 4"/>
          <p:cNvSpPr txBox="1">
            <a:spLocks/>
          </p:cNvSpPr>
          <p:nvPr/>
        </p:nvSpPr>
        <p:spPr>
          <a:xfrm>
            <a:off x="6248400" y="6492875"/>
            <a:ext cx="2895600"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Gill Sans" charset="0"/>
              </a:rPr>
              <a:t>© 2011 Behrman House/</a:t>
            </a:r>
            <a:r>
              <a:rPr kumimoji="0" lang="en-US" sz="1200" b="0" i="0" u="none" strike="noStrike" kern="1200" cap="none" spc="0" normalizeH="0" baseline="0" noProof="0" dirty="0" err="1" smtClean="0">
                <a:ln>
                  <a:noFill/>
                </a:ln>
                <a:solidFill>
                  <a:schemeClr val="tx1"/>
                </a:solidFill>
                <a:effectLst/>
                <a:uLnTx/>
                <a:uFillTx/>
                <a:latin typeface="Arial" pitchFamily="34" charset="0"/>
                <a:cs typeface="Arial" pitchFamily="34" charset="0"/>
                <a:sym typeface="Gill Sans" charset="0"/>
              </a:rPr>
              <a:t>Babaganewz</a:t>
            </a:r>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sym typeface="Gill Sans"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srcRect/>
          <a:stretch>
            <a:fillRect/>
          </a:stretch>
        </p:blipFill>
        <p:spPr bwMode="auto">
          <a:xfrm>
            <a:off x="5562600" y="3715972"/>
            <a:ext cx="3149600" cy="3142028"/>
          </a:xfrm>
          <a:prstGeom prst="rect">
            <a:avLst/>
          </a:prstGeom>
          <a:noFill/>
          <a:ln w="12700">
            <a:noFill/>
            <a:miter lim="800000"/>
            <a:headEnd/>
            <a:tailEnd/>
          </a:ln>
        </p:spPr>
      </p:pic>
      <p:sp>
        <p:nvSpPr>
          <p:cNvPr id="9219" name="Rectangle 2"/>
          <p:cNvSpPr>
            <a:spLocks noGrp="1" noChangeArrowheads="1"/>
          </p:cNvSpPr>
          <p:nvPr>
            <p:ph type="title"/>
          </p:nvPr>
        </p:nvSpPr>
        <p:spPr>
          <a:xfrm>
            <a:off x="457200" y="274638"/>
            <a:ext cx="8229600" cy="2133600"/>
          </a:xfrm>
        </p:spPr>
        <p:txBody>
          <a:bodyPr/>
          <a:lstStyle/>
          <a:p>
            <a:pPr marL="0" indent="0">
              <a:lnSpc>
                <a:spcPct val="120000"/>
              </a:lnSpc>
            </a:pPr>
            <a:r>
              <a:rPr lang="en-US" sz="3200" dirty="0" smtClean="0"/>
              <a:t>“You are not obligated to complete the task; nevertheless you are not free to leave it.” </a:t>
            </a:r>
            <a:r>
              <a:rPr lang="en-US" sz="2000" dirty="0" smtClean="0"/>
              <a:t>(</a:t>
            </a:r>
            <a:r>
              <a:rPr lang="en-US" sz="2000" i="1" dirty="0" err="1" smtClean="0"/>
              <a:t>Pirkei</a:t>
            </a:r>
            <a:r>
              <a:rPr lang="en-US" sz="2000" i="1" dirty="0" smtClean="0"/>
              <a:t> </a:t>
            </a:r>
            <a:r>
              <a:rPr lang="en-US" sz="2000" i="1" dirty="0" err="1" smtClean="0"/>
              <a:t>Avot</a:t>
            </a:r>
            <a:r>
              <a:rPr lang="en-US" sz="2000" dirty="0" smtClean="0"/>
              <a:t> 2:20)</a:t>
            </a:r>
          </a:p>
        </p:txBody>
      </p:sp>
      <p:sp>
        <p:nvSpPr>
          <p:cNvPr id="9220" name="Rectangle 3"/>
          <p:cNvSpPr>
            <a:spLocks noGrp="1" noChangeArrowheads="1"/>
          </p:cNvSpPr>
          <p:nvPr>
            <p:ph type="body" idx="1"/>
          </p:nvPr>
        </p:nvSpPr>
        <p:spPr>
          <a:xfrm>
            <a:off x="152400" y="2362200"/>
            <a:ext cx="8229600" cy="1765300"/>
          </a:xfrm>
        </p:spPr>
        <p:txBody>
          <a:bodyPr/>
          <a:lstStyle/>
          <a:p>
            <a:pPr>
              <a:lnSpc>
                <a:spcPct val="120000"/>
              </a:lnSpc>
            </a:pPr>
            <a:r>
              <a:rPr lang="en-US" sz="2400" dirty="0" smtClean="0"/>
              <a:t>Why is it important to keep working at a task even when you will not be able to complete it?</a:t>
            </a:r>
          </a:p>
          <a:p>
            <a:pPr marL="304800" indent="-304800" eaLnBrk="1" hangingPunct="1"/>
            <a:r>
              <a:rPr lang="en-US" sz="2400" dirty="0" smtClean="0">
                <a:latin typeface="Marker Felt" charset="0"/>
                <a:sym typeface="Marker Felt" charset="0"/>
              </a:rPr>
              <a:t>How does a person know when it’s okay to stop doing a job that isn’t yet finished?</a:t>
            </a:r>
            <a:endParaRPr lang="en-US" sz="2400" dirty="0" smtClean="0">
              <a:latin typeface="Marker Felt" charset="0"/>
              <a:ea typeface="ヒラギノ明朝 ProN W3" charset="-128"/>
              <a:sym typeface="Marker Felt" charset="0"/>
            </a:endParaRPr>
          </a:p>
          <a:p>
            <a:pPr marL="304800" indent="-304800" eaLnBrk="1" hangingPunct="1"/>
            <a:r>
              <a:rPr lang="en-US" sz="2400" dirty="0" smtClean="0">
                <a:latin typeface="Marker Felt" charset="0"/>
                <a:sym typeface="Marker Felt" charset="0"/>
              </a:rPr>
              <a:t>Have you ever had to finish a job that </a:t>
            </a:r>
            <a:br>
              <a:rPr lang="en-US" sz="2400" dirty="0" smtClean="0">
                <a:latin typeface="Marker Felt" charset="0"/>
                <a:sym typeface="Marker Felt" charset="0"/>
              </a:rPr>
            </a:br>
            <a:r>
              <a:rPr lang="en-US" sz="2400" dirty="0" smtClean="0">
                <a:latin typeface="Marker Felt" charset="0"/>
                <a:sym typeface="Marker Felt" charset="0"/>
              </a:rPr>
              <a:t>someone else started?  How was it?</a:t>
            </a:r>
          </a:p>
          <a:p>
            <a:pPr marL="304800" indent="-304800" eaLnBrk="1" hangingPunct="1"/>
            <a:endParaRPr lang="en-US" sz="2400" dirty="0" smtClean="0">
              <a:latin typeface="Marker Felt" charset="0"/>
              <a:ea typeface="ヒラギノ明朝 ProN W3" charset="-128"/>
              <a:sym typeface="Marker Felt" charset="0"/>
            </a:endParaRPr>
          </a:p>
        </p:txBody>
      </p:sp>
      <p:sp>
        <p:nvSpPr>
          <p:cNvPr id="5" name="Footer Placeholder 4"/>
          <p:cNvSpPr txBox="1">
            <a:spLocks/>
          </p:cNvSpPr>
          <p:nvPr/>
        </p:nvSpPr>
        <p:spPr>
          <a:xfrm>
            <a:off x="228600" y="6324600"/>
            <a:ext cx="2895600"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Gill Sans" charset="0"/>
              </a:rPr>
              <a:t>© 2011 Behrman House/</a:t>
            </a:r>
            <a:r>
              <a:rPr kumimoji="0" lang="en-US" sz="1200" b="0" i="0" u="none" strike="noStrike" kern="1200" cap="none" spc="0" normalizeH="0" baseline="0" noProof="0" dirty="0" err="1" smtClean="0">
                <a:ln>
                  <a:noFill/>
                </a:ln>
                <a:solidFill>
                  <a:schemeClr val="tx1"/>
                </a:solidFill>
                <a:effectLst/>
                <a:uLnTx/>
                <a:uFillTx/>
                <a:latin typeface="Arial" pitchFamily="34" charset="0"/>
                <a:cs typeface="Arial" pitchFamily="34" charset="0"/>
                <a:sym typeface="Gill Sans" charset="0"/>
              </a:rPr>
              <a:t>Babaganewz</a:t>
            </a:r>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sym typeface="Gill Sans"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274638"/>
            <a:ext cx="8229600" cy="1249362"/>
          </a:xfrm>
        </p:spPr>
        <p:txBody>
          <a:bodyPr/>
          <a:lstStyle/>
          <a:p>
            <a:pPr eaLnBrk="1" hangingPunct="1"/>
            <a:r>
              <a:rPr lang="en-US" dirty="0" smtClean="0"/>
              <a:t>So what </a:t>
            </a:r>
            <a:r>
              <a:rPr lang="en-US" i="1" dirty="0" smtClean="0"/>
              <a:t>IS</a:t>
            </a:r>
            <a:r>
              <a:rPr lang="en-US" dirty="0" smtClean="0"/>
              <a:t> your responsibility?</a:t>
            </a:r>
          </a:p>
        </p:txBody>
      </p:sp>
      <p:pic>
        <p:nvPicPr>
          <p:cNvPr id="10243" name="Picture 2"/>
          <p:cNvPicPr>
            <a:picLocks noChangeAspect="1" noChangeArrowheads="1"/>
          </p:cNvPicPr>
          <p:nvPr/>
        </p:nvPicPr>
        <p:blipFill>
          <a:blip r:embed="rId3"/>
          <a:srcRect/>
          <a:stretch>
            <a:fillRect/>
          </a:stretch>
        </p:blipFill>
        <p:spPr bwMode="auto">
          <a:xfrm>
            <a:off x="5638800" y="3563938"/>
            <a:ext cx="3302000" cy="3294062"/>
          </a:xfrm>
          <a:prstGeom prst="rect">
            <a:avLst/>
          </a:prstGeom>
          <a:noFill/>
          <a:ln w="12700">
            <a:noFill/>
            <a:miter lim="800000"/>
            <a:headEnd/>
            <a:tailEnd/>
          </a:ln>
        </p:spPr>
      </p:pic>
      <p:pic>
        <p:nvPicPr>
          <p:cNvPr id="7" name="Picture 6" descr="city.jpg"/>
          <p:cNvPicPr>
            <a:picLocks noChangeAspect="1"/>
          </p:cNvPicPr>
          <p:nvPr/>
        </p:nvPicPr>
        <p:blipFill>
          <a:blip r:embed="rId4"/>
          <a:stretch>
            <a:fillRect/>
          </a:stretch>
        </p:blipFill>
        <p:spPr>
          <a:xfrm>
            <a:off x="1219200" y="4343400"/>
            <a:ext cx="4097225" cy="2380488"/>
          </a:xfrm>
          <a:prstGeom prst="rect">
            <a:avLst/>
          </a:prstGeom>
        </p:spPr>
      </p:pic>
      <p:pic>
        <p:nvPicPr>
          <p:cNvPr id="8" name="Picture 7" descr="sad.jpg"/>
          <p:cNvPicPr>
            <a:picLocks noChangeAspect="1"/>
          </p:cNvPicPr>
          <p:nvPr/>
        </p:nvPicPr>
        <p:blipFill>
          <a:blip r:embed="rId5"/>
          <a:stretch>
            <a:fillRect/>
          </a:stretch>
        </p:blipFill>
        <p:spPr>
          <a:xfrm>
            <a:off x="304800" y="1524000"/>
            <a:ext cx="4671087" cy="2643835"/>
          </a:xfrm>
          <a:prstGeom prst="rect">
            <a:avLst/>
          </a:prstGeom>
        </p:spPr>
      </p:pic>
      <p:pic>
        <p:nvPicPr>
          <p:cNvPr id="10245" name="Picture 4"/>
          <p:cNvPicPr>
            <a:picLocks noChangeAspect="1" noChangeArrowheads="1"/>
          </p:cNvPicPr>
          <p:nvPr/>
        </p:nvPicPr>
        <p:blipFill>
          <a:blip r:embed="rId6"/>
          <a:srcRect/>
          <a:stretch>
            <a:fillRect/>
          </a:stretch>
        </p:blipFill>
        <p:spPr bwMode="auto">
          <a:xfrm>
            <a:off x="4648200" y="1295400"/>
            <a:ext cx="3101975" cy="2362200"/>
          </a:xfrm>
          <a:prstGeom prst="rect">
            <a:avLst/>
          </a:prstGeom>
          <a:noFill/>
          <a:ln w="12700">
            <a:noFill/>
            <a:miter lim="800000"/>
            <a:headEnd/>
            <a:tailEnd/>
          </a:ln>
        </p:spPr>
      </p:pic>
      <p:sp>
        <p:nvSpPr>
          <p:cNvPr id="9" name="Footer Placeholder 4"/>
          <p:cNvSpPr txBox="1">
            <a:spLocks/>
          </p:cNvSpPr>
          <p:nvPr/>
        </p:nvSpPr>
        <p:spPr>
          <a:xfrm>
            <a:off x="5562600" y="6492875"/>
            <a:ext cx="2895600"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Gill Sans" charset="0"/>
              </a:rPr>
              <a:t>© 2011 Behrman House/</a:t>
            </a:r>
            <a:r>
              <a:rPr kumimoji="0" lang="en-US" sz="1200" b="0" i="0" u="none" strike="noStrike" kern="1200" cap="none" spc="0" normalizeH="0" baseline="0" noProof="0" dirty="0" err="1" smtClean="0">
                <a:ln>
                  <a:noFill/>
                </a:ln>
                <a:solidFill>
                  <a:schemeClr val="tx1"/>
                </a:solidFill>
                <a:effectLst/>
                <a:uLnTx/>
                <a:uFillTx/>
                <a:latin typeface="Arial" pitchFamily="34" charset="0"/>
                <a:cs typeface="Arial" pitchFamily="34" charset="0"/>
                <a:sym typeface="Gill Sans" charset="0"/>
              </a:rPr>
              <a:t>Babaganewz</a:t>
            </a:r>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sym typeface="Gill Sans"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57200" y="274638"/>
            <a:ext cx="8229600" cy="2108200"/>
          </a:xfrm>
        </p:spPr>
        <p:txBody>
          <a:bodyPr/>
          <a:lstStyle/>
          <a:p>
            <a:pPr algn="l" eaLnBrk="1" hangingPunct="1"/>
            <a:r>
              <a:rPr lang="en-US" dirty="0" smtClean="0"/>
              <a:t>Watch this video:</a:t>
            </a:r>
          </a:p>
        </p:txBody>
      </p:sp>
      <p:sp>
        <p:nvSpPr>
          <p:cNvPr id="4" name="Footer Placeholder 4"/>
          <p:cNvSpPr txBox="1">
            <a:spLocks/>
          </p:cNvSpPr>
          <p:nvPr/>
        </p:nvSpPr>
        <p:spPr>
          <a:xfrm>
            <a:off x="5943600" y="6248400"/>
            <a:ext cx="2895600"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cs typeface="Arial" pitchFamily="34" charset="0"/>
                <a:sym typeface="Gill Sans" charset="0"/>
              </a:rPr>
              <a:t>© 2011 Behrman House/</a:t>
            </a:r>
            <a:r>
              <a:rPr kumimoji="0" lang="en-US" sz="1200" b="0" i="0" u="none" strike="noStrike" kern="1200" cap="none" spc="0" normalizeH="0" baseline="0" noProof="0" dirty="0" err="1" smtClean="0">
                <a:ln>
                  <a:noFill/>
                </a:ln>
                <a:solidFill>
                  <a:schemeClr val="tx1"/>
                </a:solidFill>
                <a:effectLst/>
                <a:uLnTx/>
                <a:uFillTx/>
                <a:latin typeface="Arial" pitchFamily="34" charset="0"/>
                <a:cs typeface="Arial" pitchFamily="34" charset="0"/>
                <a:sym typeface="Gill Sans" charset="0"/>
              </a:rPr>
              <a:t>Babaganewz</a:t>
            </a:r>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sym typeface="Gill Sans" charset="0"/>
            </a:endParaRPr>
          </a:p>
        </p:txBody>
      </p:sp>
    </p:spTree>
    <p:controls>
      <p:control spid="1026" name="ShockwaveFlash1" r:id="rId2" imgW="6021360" imgH="4114800"/>
    </p:controls>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429</TotalTime>
  <Pages>0</Pages>
  <Words>579</Words>
  <Characters>0</Characters>
  <Application>Microsoft Office PowerPoint</Application>
  <PresentationFormat>On-screen Show (4:3)</PresentationFormat>
  <Lines>0</Lines>
  <Paragraphs>46</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Default - Title Slide</vt:lpstr>
      <vt:lpstr>Default - Title and Content</vt:lpstr>
      <vt:lpstr> </vt:lpstr>
      <vt:lpstr>Mutual Responsibility  עֲרֵבוּת</vt:lpstr>
      <vt:lpstr>Thought Question</vt:lpstr>
      <vt:lpstr>All of Israel is responsible for one another.       (Shevuot 39a)</vt:lpstr>
      <vt:lpstr>Slide 5</vt:lpstr>
      <vt:lpstr>Our brothers [and sisters], the entire house of Israel, who are delivered into distress and captivity, …may God have mercy on them, and remove them from distress to relief, from darkness to light, …And let us say, Amen.     (Weekday Shaharit, Torah Service)</vt:lpstr>
      <vt:lpstr>“You are not obligated to complete the task; nevertheless you are not free to leave it.” (Pirkei Avot 2:20)</vt:lpstr>
      <vt:lpstr>So what IS your responsibility?</vt:lpstr>
      <vt:lpstr>Watch this video:</vt:lpstr>
      <vt:lpstr>Discuss:</vt:lpstr>
      <vt:lpstr>Making Priorities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Tikvah תִּקְוָה</dc:title>
  <dc:subject/>
  <dc:creator>aviva</dc:creator>
  <cp:keywords/>
  <dc:description/>
  <cp:lastModifiedBy>aviva</cp:lastModifiedBy>
  <cp:revision>40</cp:revision>
  <cp:lastPrinted>2011-06-12T07:08:31Z</cp:lastPrinted>
  <dcterms:created xsi:type="dcterms:W3CDTF">2011-06-16T01:55:15Z</dcterms:created>
  <dcterms:modified xsi:type="dcterms:W3CDTF">2011-08-02T14:13:31Z</dcterms:modified>
</cp:coreProperties>
</file>